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257" r:id="rId2"/>
    <p:sldId id="259" r:id="rId3"/>
    <p:sldId id="286" r:id="rId4"/>
    <p:sldId id="287" r:id="rId5"/>
    <p:sldId id="271" r:id="rId6"/>
    <p:sldId id="288" r:id="rId7"/>
    <p:sldId id="384" r:id="rId8"/>
    <p:sldId id="385" r:id="rId9"/>
    <p:sldId id="386" r:id="rId10"/>
    <p:sldId id="376" r:id="rId11"/>
    <p:sldId id="260" r:id="rId12"/>
    <p:sldId id="387" r:id="rId13"/>
    <p:sldId id="277" r:id="rId14"/>
    <p:sldId id="278" r:id="rId15"/>
    <p:sldId id="258" r:id="rId16"/>
    <p:sldId id="388" r:id="rId17"/>
    <p:sldId id="389" r:id="rId18"/>
    <p:sldId id="390" r:id="rId19"/>
    <p:sldId id="391" r:id="rId20"/>
    <p:sldId id="392" r:id="rId21"/>
    <p:sldId id="383" r:id="rId22"/>
    <p:sldId id="393" r:id="rId23"/>
    <p:sldId id="280" r:id="rId24"/>
    <p:sldId id="272" r:id="rId25"/>
    <p:sldId id="273" r:id="rId26"/>
    <p:sldId id="279" r:id="rId27"/>
    <p:sldId id="285" r:id="rId28"/>
    <p:sldId id="276" r:id="rId29"/>
    <p:sldId id="284" r:id="rId30"/>
    <p:sldId id="281" r:id="rId31"/>
    <p:sldId id="396" r:id="rId32"/>
    <p:sldId id="268" r:id="rId33"/>
    <p:sldId id="283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854" autoAdjust="0"/>
  </p:normalViewPr>
  <p:slideViewPr>
    <p:cSldViewPr>
      <p:cViewPr varScale="1">
        <p:scale>
          <a:sx n="70" d="100"/>
          <a:sy n="70" d="100"/>
        </p:scale>
        <p:origin x="-2163" y="-7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25541B-89D0-4149-B304-6BE74C72C51B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dirty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4A74A-39DD-42C1-AB99-96A98CF25CC8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43178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A74A-39DD-42C1-AB99-96A98CF25CC8}" type="slidenum">
              <a:rPr lang="pl-PL" smtClean="0"/>
              <a:pPr/>
              <a:t>24</a:t>
            </a:fld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70513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E4A74A-39DD-42C1-AB99-96A98CF25CC8}" type="slidenum">
              <a:rPr lang="pl-PL" smtClean="0"/>
              <a:pPr/>
              <a:t>28</a:t>
            </a:fld>
            <a:endParaRPr lang="pl-P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dirty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5D6E88E-D0B9-46BF-A00A-9F603ABC2110}" type="datetimeFigureOut">
              <a:rPr lang="pl-PL" smtClean="0"/>
              <a:pPr/>
              <a:t>21.09.2021</a:t>
            </a:fld>
            <a:endParaRPr lang="pl-PL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 dirty="0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A816F1-19FE-4245-8317-79727DEB0EEA}" type="slidenum">
              <a:rPr lang="pl-PL" smtClean="0"/>
              <a:pPr/>
              <a:t>‹#›</a:t>
            </a:fld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ke.edu.pl/egzamin-osmoklasisty/podstawa-programowa/" TargetMode="Externa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ke.waw.pl/" TargetMode="External"/><Relationship Id="rId2" Type="http://schemas.openxmlformats.org/officeDocument/2006/relationships/hyperlink" Target="Tel:22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Szkoła Podstawowa nr 366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r>
              <a:rPr lang="pl-PL" dirty="0"/>
              <a:t>Egzamin ósmoklasisty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4059869"/>
            <a:ext cx="6858000" cy="740731"/>
          </a:xfrm>
        </p:spPr>
        <p:txBody>
          <a:bodyPr/>
          <a:lstStyle/>
          <a:p>
            <a:r>
              <a:rPr lang="pl-PL" dirty="0"/>
              <a:t>Maj 2022 r.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l-PL" dirty="0"/>
              <a:t>Egzamin ósmoklasisty pełni </a:t>
            </a:r>
            <a:br>
              <a:rPr lang="pl-PL" dirty="0"/>
            </a:br>
            <a:r>
              <a:rPr lang="pl-PL" b="1" u="sng" dirty="0"/>
              <a:t>dwie zasadnicze funkcje: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b="1" dirty="0">
                <a:solidFill>
                  <a:srgbClr val="00B0F0"/>
                </a:solidFill>
              </a:rPr>
              <a:t>1.Określa poziom wykształcenia ogólnego uczniów </a:t>
            </a:r>
            <a:r>
              <a:rPr lang="pl-PL" dirty="0"/>
              <a:t>w zakresie obowiązkowych przedmiotów egzaminacyjnych i daje informację zwrotną na temat poziomu wykształcenia </a:t>
            </a:r>
          </a:p>
          <a:p>
            <a:pPr>
              <a:buNone/>
            </a:pPr>
            <a:r>
              <a:rPr lang="pl-PL" b="1" dirty="0">
                <a:solidFill>
                  <a:srgbClr val="00B0F0"/>
                </a:solidFill>
              </a:rPr>
              <a:t>2. Zastępuje egzamin wstępny </a:t>
            </a:r>
            <a:r>
              <a:rPr lang="pl-PL" dirty="0"/>
              <a:t>do szkół ponadpodstawowych - kryteria w procesie rekrutacji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10</a:t>
            </a:fld>
            <a:endParaRPr lang="pl-PL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HARMONOGRAM EGZAMINU ÓSMOKLASISTY 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/>
              <a:t>W terminie głównym</a:t>
            </a:r>
            <a:endParaRPr lang="pl-PL" dirty="0"/>
          </a:p>
          <a:p>
            <a:pPr>
              <a:buNone/>
            </a:pPr>
            <a:r>
              <a:rPr lang="pl-PL" dirty="0"/>
              <a:t>1.język polski – 24 maja 2022 r. (wtorek)–godz. 9:00</a:t>
            </a:r>
          </a:p>
          <a:p>
            <a:pPr>
              <a:buNone/>
            </a:pPr>
            <a:r>
              <a:rPr lang="pl-PL" dirty="0"/>
              <a:t>2.matematyka – 25 maja 2022 r.(środa) – </a:t>
            </a:r>
          </a:p>
          <a:p>
            <a:pPr>
              <a:buNone/>
            </a:pPr>
            <a:r>
              <a:rPr lang="pl-PL" dirty="0"/>
              <a:t>godz. 9:00</a:t>
            </a:r>
          </a:p>
          <a:p>
            <a:pPr>
              <a:buNone/>
            </a:pPr>
            <a:r>
              <a:rPr lang="pl-PL" dirty="0"/>
              <a:t>3.język obcy nowożytny – 26 maja 2022 r. (czwartek) – godz.9:00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100" u="sng" dirty="0">
                <a:solidFill>
                  <a:srgbClr val="003366"/>
                </a:solidFill>
                <a:cs typeface="Times New Roman" pitchFamily="18" charset="0"/>
              </a:rPr>
              <a:t/>
            </a:r>
            <a:br>
              <a:rPr lang="pl-PL" sz="2100" u="sng" dirty="0">
                <a:solidFill>
                  <a:srgbClr val="003366"/>
                </a:solidFill>
                <a:cs typeface="Times New Roman" pitchFamily="18" charset="0"/>
              </a:rPr>
            </a:br>
            <a:r>
              <a:rPr lang="pl-PL" sz="2100" u="sng" dirty="0">
                <a:solidFill>
                  <a:srgbClr val="003366"/>
                </a:solidFill>
                <a:cs typeface="Times New Roman" pitchFamily="18" charset="0"/>
              </a:rPr>
              <a:t> </a:t>
            </a:r>
            <a:r>
              <a:rPr lang="pl-PL" sz="2700" u="sng" dirty="0">
                <a:solidFill>
                  <a:srgbClr val="003366"/>
                </a:solidFill>
                <a:cs typeface="Times New Roman" pitchFamily="18" charset="0"/>
              </a:rPr>
              <a:t>24 maja 2022 r. , wtorek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01670" y="1920480"/>
            <a:ext cx="6172200" cy="3394472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FontTx/>
              <a:buNone/>
            </a:pPr>
            <a:r>
              <a:rPr lang="pl-PL" sz="2550" b="1" u="sng" dirty="0">
                <a:solidFill>
                  <a:srgbClr val="003366"/>
                </a:solidFill>
              </a:rPr>
              <a:t/>
            </a:r>
            <a:br>
              <a:rPr lang="pl-PL" sz="2550" b="1" u="sng" dirty="0">
                <a:solidFill>
                  <a:srgbClr val="003366"/>
                </a:solidFill>
              </a:rPr>
            </a:br>
            <a:r>
              <a:rPr lang="pl-PL" sz="3150" b="1" u="sng" dirty="0">
                <a:solidFill>
                  <a:srgbClr val="003366"/>
                </a:solidFill>
              </a:rPr>
              <a:t>język polski</a:t>
            </a:r>
            <a:r>
              <a:rPr lang="pl-PL" sz="3150" b="1" dirty="0">
                <a:solidFill>
                  <a:srgbClr val="003366"/>
                </a:solidFill>
                <a:cs typeface="Times New Roman" pitchFamily="18" charset="0"/>
              </a:rPr>
              <a:t>  </a:t>
            </a:r>
          </a:p>
          <a:p>
            <a:pPr algn="ctr">
              <a:lnSpc>
                <a:spcPct val="120000"/>
              </a:lnSpc>
              <a:buFontTx/>
              <a:buNone/>
            </a:pPr>
            <a:endParaRPr lang="pl-PL" sz="3150" b="1" dirty="0">
              <a:solidFill>
                <a:srgbClr val="003366"/>
              </a:solidFill>
              <a:cs typeface="Times New Roman" pitchFamily="18" charset="0"/>
            </a:endParaRPr>
          </a:p>
          <a:p>
            <a:pPr>
              <a:lnSpc>
                <a:spcPct val="120000"/>
              </a:lnSpc>
              <a:buFontTx/>
              <a:buNone/>
            </a:pPr>
            <a:r>
              <a:rPr lang="pl-PL" sz="2550" dirty="0">
                <a:solidFill>
                  <a:srgbClr val="003366"/>
                </a:solidFill>
              </a:rPr>
              <a:t>Uczniowie bez dostosowań - </a:t>
            </a:r>
            <a:r>
              <a:rPr lang="pl-PL" sz="2550" b="1" dirty="0">
                <a:solidFill>
                  <a:srgbClr val="003366"/>
                </a:solidFill>
              </a:rPr>
              <a:t>9</a:t>
            </a:r>
            <a:r>
              <a:rPr lang="pl-PL" sz="2550" b="1" dirty="0">
                <a:solidFill>
                  <a:srgbClr val="003366"/>
                </a:solidFill>
                <a:cs typeface="Times New Roman" pitchFamily="18" charset="0"/>
              </a:rPr>
              <a:t>.00 – 11.00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sz="2550" b="1" dirty="0">
                <a:solidFill>
                  <a:srgbClr val="003366"/>
                </a:solidFill>
                <a:cs typeface="Times New Roman" pitchFamily="18" charset="0"/>
              </a:rPr>
              <a:t> </a:t>
            </a:r>
            <a:r>
              <a:rPr lang="pl-PL" sz="2550" dirty="0">
                <a:solidFill>
                  <a:srgbClr val="003366"/>
                </a:solidFill>
                <a:cs typeface="Times New Roman" pitchFamily="18" charset="0"/>
              </a:rPr>
              <a:t>czas trwania 120 minut,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l-PL" sz="2550" dirty="0">
                <a:solidFill>
                  <a:srgbClr val="FF0000"/>
                </a:solidFill>
                <a:cs typeface="Times New Roman" pitchFamily="18" charset="0"/>
              </a:rPr>
              <a:t>Uczniowie z dostosowaniami 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sz="2550" dirty="0">
                <a:solidFill>
                  <a:srgbClr val="FF0000"/>
                </a:solidFill>
                <a:cs typeface="Times New Roman" pitchFamily="18" charset="0"/>
              </a:rPr>
              <a:t>- </a:t>
            </a:r>
            <a:r>
              <a:rPr lang="pl-PL" sz="2550" b="1" dirty="0">
                <a:solidFill>
                  <a:srgbClr val="FF0000"/>
                </a:solidFill>
                <a:cs typeface="Times New Roman" pitchFamily="18" charset="0"/>
              </a:rPr>
              <a:t>9.00 – 12.00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sz="2550" dirty="0">
                <a:solidFill>
                  <a:srgbClr val="FF0000"/>
                </a:solidFill>
                <a:cs typeface="Times New Roman" pitchFamily="18" charset="0"/>
              </a:rPr>
              <a:t>	czas trwania 180 minut</a:t>
            </a:r>
            <a:endParaRPr lang="pl-PL" sz="2550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602E-A95F-4ACA-A487-902CC40A7828}" type="slidenum">
              <a:rPr lang="pl-PL" smtClean="0"/>
              <a:pPr/>
              <a:t>12</a:t>
            </a:fld>
            <a:endParaRPr lang="pl-PL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100" u="sng" dirty="0">
                <a:solidFill>
                  <a:srgbClr val="003366"/>
                </a:solidFill>
              </a:rPr>
              <a:t/>
            </a:r>
            <a:br>
              <a:rPr lang="pl-PL" sz="2100" u="sng" dirty="0">
                <a:solidFill>
                  <a:srgbClr val="003366"/>
                </a:solidFill>
              </a:rPr>
            </a:br>
            <a:r>
              <a:rPr lang="pl-PL" sz="2700" u="sng" dirty="0">
                <a:solidFill>
                  <a:srgbClr val="003366"/>
                </a:solidFill>
              </a:rPr>
              <a:t>25 maja 2022 r., środa 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385646" y="1970838"/>
            <a:ext cx="6377940" cy="3429000"/>
          </a:xfrm>
        </p:spPr>
        <p:txBody>
          <a:bodyPr>
            <a:normAutofit fontScale="85000" lnSpcReduction="20000"/>
          </a:bodyPr>
          <a:lstStyle/>
          <a:p>
            <a:pPr algn="ctr">
              <a:lnSpc>
                <a:spcPct val="120000"/>
              </a:lnSpc>
              <a:buFontTx/>
              <a:buNone/>
            </a:pPr>
            <a:endParaRPr lang="pl-PL" sz="2250" u="sng" dirty="0">
              <a:solidFill>
                <a:srgbClr val="003366"/>
              </a:solidFill>
            </a:endParaRP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b="1" u="sng" dirty="0">
                <a:solidFill>
                  <a:srgbClr val="003366"/>
                </a:solidFill>
              </a:rPr>
              <a:t>matematyka</a:t>
            </a:r>
            <a:r>
              <a:rPr lang="pl-PL" b="1" dirty="0">
                <a:solidFill>
                  <a:srgbClr val="003366"/>
                </a:solidFill>
                <a:cs typeface="Times New Roman" pitchFamily="18" charset="0"/>
              </a:rPr>
              <a:t>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b="1" dirty="0">
                <a:solidFill>
                  <a:srgbClr val="003366"/>
                </a:solidFill>
                <a:cs typeface="Times New Roman" pitchFamily="18" charset="0"/>
              </a:rPr>
              <a:t>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l-PL" dirty="0">
                <a:solidFill>
                  <a:srgbClr val="003366"/>
                </a:solidFill>
              </a:rPr>
              <a:t>Uczniowie bez dostosowań -</a:t>
            </a:r>
            <a:r>
              <a:rPr lang="pl-PL" b="1" dirty="0">
                <a:solidFill>
                  <a:srgbClr val="003366"/>
                </a:solidFill>
              </a:rPr>
              <a:t>9</a:t>
            </a:r>
            <a:r>
              <a:rPr lang="pl-PL" b="1" dirty="0">
                <a:solidFill>
                  <a:srgbClr val="003366"/>
                </a:solidFill>
                <a:cs typeface="Times New Roman" pitchFamily="18" charset="0"/>
              </a:rPr>
              <a:t>.00 – 10.40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dirty="0">
                <a:solidFill>
                  <a:srgbClr val="003366"/>
                </a:solidFill>
                <a:cs typeface="Times New Roman" pitchFamily="18" charset="0"/>
              </a:rPr>
              <a:t>czas trwania 100 minut, </a:t>
            </a:r>
          </a:p>
          <a:p>
            <a:pPr>
              <a:lnSpc>
                <a:spcPct val="120000"/>
              </a:lnSpc>
              <a:buFontTx/>
              <a:buNone/>
            </a:pPr>
            <a:r>
              <a:rPr lang="pl-PL" dirty="0">
                <a:solidFill>
                  <a:srgbClr val="FF0000"/>
                </a:solidFill>
                <a:cs typeface="Times New Roman" pitchFamily="18" charset="0"/>
              </a:rPr>
              <a:t>Uczniowie z dostosowaniami  - 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b="1" dirty="0">
                <a:solidFill>
                  <a:srgbClr val="FF0000"/>
                </a:solidFill>
                <a:cs typeface="Times New Roman" pitchFamily="18" charset="0"/>
              </a:rPr>
              <a:t>9.00 – 11.30</a:t>
            </a:r>
            <a:r>
              <a:rPr lang="pl-PL" dirty="0">
                <a:solidFill>
                  <a:srgbClr val="FF0000"/>
                </a:solidFill>
                <a:cs typeface="Times New Roman" pitchFamily="18" charset="0"/>
              </a:rPr>
              <a:t>	</a:t>
            </a:r>
          </a:p>
          <a:p>
            <a:pPr algn="ctr">
              <a:lnSpc>
                <a:spcPct val="120000"/>
              </a:lnSpc>
              <a:buFontTx/>
              <a:buNone/>
            </a:pPr>
            <a:r>
              <a:rPr lang="pl-PL" dirty="0">
                <a:solidFill>
                  <a:srgbClr val="FF0000"/>
                </a:solidFill>
                <a:cs typeface="Times New Roman" pitchFamily="18" charset="0"/>
              </a:rPr>
              <a:t>czas trwania 150 minut</a:t>
            </a:r>
            <a:endParaRPr lang="pl-PL" b="1" dirty="0">
              <a:solidFill>
                <a:srgbClr val="FF0000"/>
              </a:solidFill>
            </a:endParaRP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602E-A95F-4ACA-A487-902CC40A7828}" type="slidenum">
              <a:rPr lang="pl-PL" smtClean="0"/>
              <a:pPr/>
              <a:t>13</a:t>
            </a:fld>
            <a:endParaRPr lang="pl-PL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100" u="sng" dirty="0">
                <a:solidFill>
                  <a:srgbClr val="003366"/>
                </a:solidFill>
              </a:rPr>
              <a:t/>
            </a:r>
            <a:br>
              <a:rPr lang="pl-PL" sz="2100" u="sng" dirty="0">
                <a:solidFill>
                  <a:srgbClr val="003366"/>
                </a:solidFill>
              </a:rPr>
            </a:br>
            <a:r>
              <a:rPr lang="pl-PL" sz="2700" u="sng" dirty="0">
                <a:solidFill>
                  <a:srgbClr val="003366"/>
                </a:solidFill>
              </a:rPr>
              <a:t>26 maja 2022 r., czwartek</a:t>
            </a: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FontTx/>
              <a:buNone/>
            </a:pPr>
            <a:r>
              <a:rPr lang="pl-PL" u="sng" dirty="0">
                <a:solidFill>
                  <a:srgbClr val="003366"/>
                </a:solidFill>
              </a:rPr>
              <a:t/>
            </a:r>
            <a:br>
              <a:rPr lang="pl-PL" u="sng" dirty="0">
                <a:solidFill>
                  <a:srgbClr val="003366"/>
                </a:solidFill>
              </a:rPr>
            </a:br>
            <a:r>
              <a:rPr lang="pl-PL" sz="3450" b="1" u="sng" dirty="0">
                <a:solidFill>
                  <a:srgbClr val="003366"/>
                </a:solidFill>
              </a:rPr>
              <a:t>język obcy nowożytny </a:t>
            </a:r>
          </a:p>
          <a:p>
            <a:pPr algn="ctr">
              <a:buFontTx/>
              <a:buNone/>
            </a:pPr>
            <a:endParaRPr lang="pl-PL" sz="3450" b="1" u="sng" dirty="0">
              <a:solidFill>
                <a:srgbClr val="003366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endParaRPr lang="pl-PL" sz="3450" b="1" dirty="0">
              <a:solidFill>
                <a:srgbClr val="003366"/>
              </a:solidFill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pl-PL" sz="3450" dirty="0">
                <a:solidFill>
                  <a:srgbClr val="003366"/>
                </a:solidFill>
              </a:rPr>
              <a:t>Uczniowie bez dostosowań - </a:t>
            </a:r>
            <a:r>
              <a:rPr lang="pl-PL" sz="3450" b="1" dirty="0">
                <a:solidFill>
                  <a:srgbClr val="003366"/>
                </a:solidFill>
                <a:cs typeface="Times New Roman" pitchFamily="18" charset="0"/>
              </a:rPr>
              <a:t>9.00 – 10.30	</a:t>
            </a:r>
          </a:p>
          <a:p>
            <a:pPr algn="ctr">
              <a:buFontTx/>
              <a:buNone/>
            </a:pPr>
            <a:r>
              <a:rPr lang="pl-PL" sz="3450" dirty="0">
                <a:solidFill>
                  <a:srgbClr val="003366"/>
                </a:solidFill>
                <a:cs typeface="Times New Roman" pitchFamily="18" charset="0"/>
              </a:rPr>
              <a:t>czas trwania</a:t>
            </a:r>
            <a:r>
              <a:rPr lang="pl-PL" sz="3450" b="1" dirty="0">
                <a:solidFill>
                  <a:srgbClr val="003366"/>
                </a:solidFill>
                <a:cs typeface="Times New Roman" pitchFamily="18" charset="0"/>
              </a:rPr>
              <a:t> </a:t>
            </a:r>
            <a:r>
              <a:rPr lang="pl-PL" sz="3450" dirty="0">
                <a:solidFill>
                  <a:srgbClr val="003366"/>
                </a:solidFill>
                <a:cs typeface="Times New Roman" pitchFamily="18" charset="0"/>
              </a:rPr>
              <a:t>60 minut, </a:t>
            </a:r>
          </a:p>
          <a:p>
            <a:pPr algn="ctr">
              <a:buFontTx/>
              <a:buNone/>
            </a:pPr>
            <a:r>
              <a:rPr lang="pl-PL" sz="3450" dirty="0">
                <a:solidFill>
                  <a:srgbClr val="FF0000"/>
                </a:solidFill>
                <a:cs typeface="Times New Roman" pitchFamily="18" charset="0"/>
              </a:rPr>
              <a:t>Uczniowie z dostosowaniami  - </a:t>
            </a:r>
            <a:r>
              <a:rPr lang="pl-PL" sz="3450" b="1" dirty="0">
                <a:solidFill>
                  <a:srgbClr val="FF0000"/>
                </a:solidFill>
                <a:cs typeface="Times New Roman" pitchFamily="18" charset="0"/>
              </a:rPr>
              <a:t>9.00 – 11.15  </a:t>
            </a:r>
          </a:p>
          <a:p>
            <a:pPr algn="ctr">
              <a:buFontTx/>
              <a:buNone/>
            </a:pPr>
            <a:r>
              <a:rPr lang="pl-PL" sz="3450" dirty="0">
                <a:solidFill>
                  <a:srgbClr val="FF0000"/>
                </a:solidFill>
                <a:cs typeface="Times New Roman" pitchFamily="18" charset="0"/>
              </a:rPr>
              <a:t>czas trwania 135 minut </a:t>
            </a:r>
            <a:r>
              <a:rPr lang="pl-PL" sz="3450" u="sng" dirty="0">
                <a:solidFill>
                  <a:srgbClr val="003366"/>
                </a:solidFill>
              </a:rPr>
              <a:t/>
            </a:r>
            <a:br>
              <a:rPr lang="pl-PL" sz="3450" u="sng" dirty="0">
                <a:solidFill>
                  <a:srgbClr val="003366"/>
                </a:solidFill>
              </a:rPr>
            </a:br>
            <a:endParaRPr lang="pl-PL" sz="3450" u="sng" dirty="0">
              <a:solidFill>
                <a:srgbClr val="003366"/>
              </a:solidFill>
            </a:endParaRPr>
          </a:p>
          <a:p>
            <a:pPr algn="ctr">
              <a:buFontTx/>
              <a:buNone/>
            </a:pPr>
            <a:r>
              <a:rPr lang="pl-PL" sz="3450" b="1" dirty="0">
                <a:solidFill>
                  <a:srgbClr val="003366"/>
                </a:solidFill>
              </a:rPr>
              <a:t>praca z płytą CD</a:t>
            </a:r>
            <a:r>
              <a:rPr lang="pl-PL" sz="2475" u="sng" dirty="0">
                <a:solidFill>
                  <a:srgbClr val="003366"/>
                </a:solidFill>
              </a:rPr>
              <a:t/>
            </a:r>
            <a:br>
              <a:rPr lang="pl-PL" sz="2475" u="sng" dirty="0">
                <a:solidFill>
                  <a:srgbClr val="003366"/>
                </a:solidFill>
              </a:rPr>
            </a:br>
            <a:endParaRPr lang="pl-PL" sz="2475" u="sng" dirty="0">
              <a:solidFill>
                <a:srgbClr val="003366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602E-A95F-4ACA-A487-902CC40A7828}" type="slidenum">
              <a:rPr lang="pl-PL" smtClean="0"/>
              <a:pPr/>
              <a:t>14</a:t>
            </a:fld>
            <a:endParaRPr lang="pl-PL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 terminie dodatkowym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1. język polski – 13 czerwca 2022 r. (wtorek) – </a:t>
            </a:r>
          </a:p>
          <a:p>
            <a:pPr>
              <a:buNone/>
            </a:pPr>
            <a:r>
              <a:rPr lang="pl-PL" dirty="0"/>
              <a:t>			godz. 9:00</a:t>
            </a:r>
          </a:p>
          <a:p>
            <a:pPr>
              <a:buNone/>
            </a:pPr>
            <a:r>
              <a:rPr lang="pl-PL" dirty="0"/>
              <a:t>2. matematyka – 14 czerwca 2022 r.(środa) –</a:t>
            </a:r>
          </a:p>
          <a:p>
            <a:pPr>
              <a:buNone/>
            </a:pPr>
            <a:r>
              <a:rPr lang="pl-PL" dirty="0"/>
              <a:t>			godz. 9:00</a:t>
            </a:r>
          </a:p>
          <a:p>
            <a:pPr>
              <a:buNone/>
            </a:pPr>
            <a:r>
              <a:rPr lang="pl-PL" dirty="0"/>
              <a:t>3. język obcy nowożytny – 15 czerwca 2022 r. (czwartek)  – godz.9:00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="" xmlns:a16="http://schemas.microsoft.com/office/drawing/2014/main" id="{C2E53F47-79D7-4F42-9C74-512C8AED8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Do 30 września 2022 r. …..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D4191A1C-CD4A-41A2-8CFE-3B00FE847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pl-PL" b="1" dirty="0"/>
              <a:t>Rodzice składają deklarację wyboru języka na egzaminie ósmoklasisty</a:t>
            </a:r>
          </a:p>
          <a:p>
            <a:endParaRPr lang="pl-PL" b="1" dirty="0"/>
          </a:p>
          <a:p>
            <a:endParaRPr lang="pl-PL" b="1" dirty="0"/>
          </a:p>
          <a:p>
            <a:pPr algn="ctr"/>
            <a:r>
              <a:rPr lang="pl-PL" b="1" dirty="0"/>
              <a:t>Wychowawca rozda uczniom kartę deklaracji języka, którą należy wypełnioną i podpisaną przez rodziców zwrócić do wychowawcy w podanym terminie</a:t>
            </a:r>
          </a:p>
        </p:txBody>
      </p:sp>
    </p:spTree>
    <p:extLst>
      <p:ext uri="{BB962C8B-B14F-4D97-AF65-F5344CB8AC3E}">
        <p14:creationId xmlns="" xmlns:p14="http://schemas.microsoft.com/office/powerpoint/2010/main" val="3873363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l-PL" b="1" dirty="0"/>
              <a:t>Zadania na egzaminie ósmoklasisty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/>
              <a:t>W arkuszu egzaminacyjnym ‎z każdego przedmiotu znajdą się</a:t>
            </a:r>
          </a:p>
          <a:p>
            <a:r>
              <a:rPr lang="pl-PL" b="1" dirty="0"/>
              <a:t>zadania ‎zamknięte </a:t>
            </a:r>
            <a:r>
              <a:rPr lang="pl-PL" dirty="0"/>
              <a:t>- uczeń wybiera jedną odpowiedź z kilku podanych, </a:t>
            </a:r>
          </a:p>
          <a:p>
            <a:r>
              <a:rPr lang="pl-PL" b="1" dirty="0"/>
              <a:t>zadania otwarte </a:t>
            </a:r>
            <a:r>
              <a:rPr lang="pl-PL" dirty="0"/>
              <a:t>- uczeń samodzielnie formułuje odpowiedź. ‎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17</a:t>
            </a:fld>
            <a:endParaRPr lang="pl-PL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650" y="1091144"/>
            <a:ext cx="7886700" cy="9941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l-PL" dirty="0"/>
              <a:t>Wyniki i zaświadczenia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Każdy uczeń otrzyma zaświadczenie o szczegółowych ‎wynikach egzaminu ósmoklasisty. </a:t>
            </a:r>
          </a:p>
          <a:p>
            <a:r>
              <a:rPr lang="pl-PL" dirty="0"/>
              <a:t>Na zaświadczeniu podany będzie </a:t>
            </a:r>
            <a:r>
              <a:rPr lang="pl-PL" b="1" dirty="0"/>
              <a:t>wynik procentowy </a:t>
            </a:r>
            <a:r>
              <a:rPr lang="pl-PL" dirty="0"/>
              <a:t>oraz </a:t>
            </a:r>
            <a:r>
              <a:rPr lang="pl-PL" b="1" dirty="0"/>
              <a:t>wynik na skali ‎centylowej </a:t>
            </a:r>
            <a:r>
              <a:rPr lang="pl-PL" u="sng" dirty="0"/>
              <a:t>dla egzaminu z każdego przedmiotu.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18</a:t>
            </a:fld>
            <a:endParaRPr lang="pl-PL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pl-PL" dirty="0"/>
              <a:t>Wynik procentowy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956638"/>
            <a:ext cx="7886700" cy="2533334"/>
          </a:xfrm>
        </p:spPr>
        <p:txBody>
          <a:bodyPr/>
          <a:lstStyle/>
          <a:p>
            <a:r>
              <a:rPr lang="pl-PL" dirty="0"/>
              <a:t>to odsetek punktów, które uczeń ‎zdobył za zadania z danego przedmiotu. ‎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19</a:t>
            </a:fld>
            <a:endParaRPr lang="pl-PL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28800" y="1052736"/>
            <a:ext cx="5767536" cy="3240360"/>
          </a:xfrm>
        </p:spPr>
        <p:txBody>
          <a:bodyPr/>
          <a:lstStyle/>
          <a:p>
            <a:r>
              <a:rPr lang="pl-PL" b="1" dirty="0"/>
              <a:t>Informacje dla uczniów i rodziców – przed egzaminem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pl-PL" dirty="0"/>
              <a:t>Wynik centylowy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to odsetek liczby ósmoklasistów, którzy ‎uzyskali z egzaminu z danego przedmiotu wynik taki sam lub niższy niż zdający. ‎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Na przykład </a:t>
            </a:r>
          </a:p>
          <a:p>
            <a:pPr marL="0" indent="0">
              <a:buNone/>
            </a:pPr>
            <a:r>
              <a:rPr lang="pl-PL" dirty="0"/>
              <a:t>uczeń, który z języka polskiego uzyskał 78% punktów możliwych do zdobycia ‎‎(wynik procentowy), dowie się z zaświadczenia, że wynik taki sam lub niższy uzyskało ‎‎73% wszystkich zdających (wynik centylowy), co oznacza, że wynik wyższy uzyskało ‎‎27% zdających. Wynik centylowy umożliwia porównanie swojego wyniku z wynikami ‎uczniów w całym kraju.‎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20</a:t>
            </a:fld>
            <a:endParaRPr lang="pl-PL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l-PL" dirty="0"/>
              <a:t>Wynik z egzaminu a rekrutacja 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Kwestię </a:t>
            </a:r>
            <a:r>
              <a:rPr lang="pl-PL" dirty="0">
                <a:solidFill>
                  <a:srgbClr val="00B0F0"/>
                </a:solidFill>
              </a:rPr>
              <a:t>przeliczania wyników </a:t>
            </a:r>
            <a:r>
              <a:rPr lang="pl-PL" dirty="0"/>
              <a:t>procentowych uzyskanych przez ucznia na egzaminie ósmoklasisty na punkty w procesie rekrutacji do szkoły ponadpodstawowej </a:t>
            </a:r>
            <a:r>
              <a:rPr lang="pl-PL" dirty="0">
                <a:solidFill>
                  <a:srgbClr val="00B0F0"/>
                </a:solidFill>
              </a:rPr>
              <a:t>reguluje rozporządzenie Ministra Edukacji Narodowej z dnia 16 marca 2017 r. </a:t>
            </a:r>
            <a:r>
              <a:rPr lang="pl-PL" dirty="0"/>
              <a:t>w sprawie przeprowadzania postępowania rekrutacyjnego oraz postępowania uzupełniającego do publicznych </a:t>
            </a:r>
            <a:r>
              <a:rPr lang="pl-PL" dirty="0">
                <a:solidFill>
                  <a:srgbClr val="00B0F0"/>
                </a:solidFill>
              </a:rPr>
              <a:t>przedszkoli, szkół i placówek </a:t>
            </a:r>
            <a:r>
              <a:rPr lang="pl-PL" u="sng" dirty="0">
                <a:solidFill>
                  <a:srgbClr val="00B0F0"/>
                </a:solidFill>
              </a:rPr>
              <a:t>(</a:t>
            </a:r>
            <a:r>
              <a:rPr lang="pl-PL" u="sng" dirty="0" err="1">
                <a:solidFill>
                  <a:srgbClr val="00B0F0"/>
                </a:solidFill>
              </a:rPr>
              <a:t>Dz.U</a:t>
            </a:r>
            <a:r>
              <a:rPr lang="pl-PL" u="sng" dirty="0">
                <a:solidFill>
                  <a:srgbClr val="00B0F0"/>
                </a:solidFill>
              </a:rPr>
              <a:t>. z 2017 r. poz. 610). 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21</a:t>
            </a:fld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57250"/>
            <a:ext cx="9202316" cy="1063229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ctr"/>
            <a:r>
              <a:rPr lang="pl-PL" sz="2700" dirty="0"/>
              <a:t>Uprawnienia laureatów i finalistów konkursów – uczniowie zwolnieni z części egzaminu</a:t>
            </a:r>
            <a:r>
              <a:rPr lang="pl-PL" sz="2700" dirty="0">
                <a:solidFill>
                  <a:srgbClr val="FF0000"/>
                </a:solidFill>
              </a:rPr>
              <a:t/>
            </a:r>
            <a:br>
              <a:rPr lang="pl-PL" sz="2700" dirty="0">
                <a:solidFill>
                  <a:srgbClr val="FF0000"/>
                </a:solidFill>
              </a:rPr>
            </a:br>
            <a:endParaRPr lang="pl-PL" sz="2700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3041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Uczeń, który jest </a:t>
            </a:r>
            <a:r>
              <a:rPr lang="pl-PL" b="1" dirty="0">
                <a:solidFill>
                  <a:srgbClr val="00B0F0"/>
                </a:solidFill>
              </a:rPr>
              <a:t>laureatem lub finalistą </a:t>
            </a:r>
            <a:r>
              <a:rPr lang="pl-PL" dirty="0"/>
              <a:t>olimpiady przedmiotowej lub laureatem konkursu ‎przedmiotowego o zasięgu wojewódzkim i </a:t>
            </a:r>
            <a:r>
              <a:rPr lang="pl-PL" dirty="0" err="1"/>
              <a:t>ponadwojewódzkim</a:t>
            </a:r>
            <a:r>
              <a:rPr lang="pl-PL" dirty="0"/>
              <a:t>, organizowanych ‎z zakresu </a:t>
            </a:r>
            <a:r>
              <a:rPr lang="pl-PL" b="1" dirty="0">
                <a:solidFill>
                  <a:srgbClr val="00B0F0"/>
                </a:solidFill>
              </a:rPr>
              <a:t>jednego z przedmiotów objętych egzaminem ósmoklasisty </a:t>
            </a:r>
            <a:r>
              <a:rPr lang="pl-PL" dirty="0"/>
              <a:t>jest </a:t>
            </a:r>
            <a:r>
              <a:rPr lang="pl-PL" b="1" u="sng" dirty="0"/>
              <a:t>zwolniony</a:t>
            </a:r>
            <a:r>
              <a:rPr lang="pl-PL" dirty="0"/>
              <a:t> ‎z egzaminu z danego przedmiotu. </a:t>
            </a:r>
          </a:p>
          <a:p>
            <a:pPr>
              <a:buNone/>
            </a:pPr>
            <a:endParaRPr lang="pl-PL" b="1" dirty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pl-PL" b="1" dirty="0">
                <a:solidFill>
                  <a:srgbClr val="00B0F0"/>
                </a:solidFill>
              </a:rPr>
              <a:t>Zwolnienie jest równoznaczne z uzyskaniem ‎z przedmiotu najwyższego wyniku</a:t>
            </a:r>
            <a:r>
              <a:rPr lang="pl-PL" b="1" dirty="0">
                <a:solidFill>
                  <a:srgbClr val="FF0000"/>
                </a:solidFill>
              </a:rPr>
              <a:t>.‎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22</a:t>
            </a:fld>
            <a:endParaRPr lang="pl-PL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439652" y="1160748"/>
            <a:ext cx="6172200" cy="594066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/>
              <a:t>Przebieg egzaminu </a:t>
            </a:r>
            <a:br>
              <a:rPr lang="pl-PL" dirty="0"/>
            </a:br>
            <a:endParaRPr lang="pl-PL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827584" y="1988840"/>
            <a:ext cx="7920880" cy="437448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pl-PL" dirty="0"/>
              <a:t>uczeń przychodzi do szkoły o wyznaczonej godzinie,</a:t>
            </a:r>
          </a:p>
          <a:p>
            <a:pPr>
              <a:lnSpc>
                <a:spcPct val="120000"/>
              </a:lnSpc>
            </a:pPr>
            <a:r>
              <a:rPr lang="pl-PL" dirty="0"/>
              <a:t>wszystkie rzeczy pozostawia w szatni,</a:t>
            </a:r>
          </a:p>
          <a:p>
            <a:pPr>
              <a:lnSpc>
                <a:spcPct val="120000"/>
              </a:lnSpc>
            </a:pPr>
            <a:r>
              <a:rPr lang="pl-PL" dirty="0"/>
              <a:t>nie wnosi żadnych urządzeń elektronicznych lub telekomunikacyjnych na salę egzaminacyjną,</a:t>
            </a:r>
          </a:p>
          <a:p>
            <a:pPr>
              <a:lnSpc>
                <a:spcPct val="120000"/>
              </a:lnSpc>
            </a:pPr>
            <a:r>
              <a:rPr lang="pl-PL" dirty="0"/>
              <a:t>ma przygotowany identyfikator,</a:t>
            </a:r>
          </a:p>
          <a:p>
            <a:pPr>
              <a:lnSpc>
                <a:spcPct val="120000"/>
              </a:lnSpc>
            </a:pPr>
            <a:r>
              <a:rPr lang="pl-PL" dirty="0"/>
              <a:t>do sali wnosi jedynie czarny długopis, a na matematykę dodatkowo tylko linijkę. </a:t>
            </a:r>
          </a:p>
          <a:p>
            <a:pPr>
              <a:lnSpc>
                <a:spcPct val="120000"/>
              </a:lnSpc>
            </a:pPr>
            <a:r>
              <a:rPr lang="pl-PL" dirty="0"/>
              <a:t>zajmuje miejsce przy stoliku, którego numer wylosował mu nauczyciel,</a:t>
            </a:r>
          </a:p>
          <a:p>
            <a:pPr>
              <a:lnSpc>
                <a:spcPct val="120000"/>
              </a:lnSpc>
            </a:pPr>
            <a:r>
              <a:rPr lang="pl-PL" dirty="0"/>
              <a:t> na egzaminie nie wolno korzystać z żadnych pomocy</a:t>
            </a:r>
          </a:p>
          <a:p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ED602E-A95F-4ACA-A487-902CC40A7828}" type="slidenum">
              <a:rPr lang="pl-PL" smtClean="0"/>
              <a:pPr/>
              <a:t>23</a:t>
            </a:fld>
            <a:endParaRPr lang="pl-PL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DOKUMENTY UPOWAŻNIAJĄCE DO DOSTOSOWANIA WARUNKÓW I FORM PRZEPROWADZENIA  EGZAMINU ÓSMOKLASISTY:</a:t>
            </a:r>
          </a:p>
          <a:p>
            <a:pPr marL="109728" indent="0">
              <a:buNone/>
            </a:pPr>
            <a:endParaRPr lang="pl-PL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09728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1.Orzeczenie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o potrzebie nauczania indywidualnego lub orzeczenie o potrzebie kształcenia specjalnego</a:t>
            </a:r>
          </a:p>
          <a:p>
            <a:pPr marL="109728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2.Opinia poradni psychologiczno-pedagogicznej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 tym poradni specjalistycznej</a:t>
            </a:r>
          </a:p>
          <a:p>
            <a:pPr marL="109728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3.Zaświadczenie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o stanie zdrowia, wydane przez lekarza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EGZAMIN ÓSMOKLASISTY 2022</a:t>
            </a:r>
          </a:p>
        </p:txBody>
      </p:sp>
    </p:spTree>
    <p:extLst>
      <p:ext uri="{BB962C8B-B14F-4D97-AF65-F5344CB8AC3E}">
        <p14:creationId xmlns="" xmlns:p14="http://schemas.microsoft.com/office/powerpoint/2010/main" val="12022703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pl-PL" sz="2400" b="1" dirty="0">
                <a:latin typeface="Arial" panose="020B0604020202020204" pitchFamily="34" charset="0"/>
                <a:cs typeface="Arial" panose="020B0604020202020204" pitchFamily="34" charset="0"/>
              </a:rPr>
              <a:t>4.Pozytywna opinia Rady Pedagogicznej  na wniosek nauczyciela lub specjalisty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prowadzącego zajęcia z uczniem ze względu na trudności adaptacyjne związane z wcześniejszym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kształceniem za granicą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zaburzenia komunikacji językowej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lub s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ytuację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kryzysową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 lub </a:t>
            </a:r>
            <a:r>
              <a:rPr lang="pl-PL" sz="2400" u="sng" dirty="0">
                <a:latin typeface="Arial" panose="020B0604020202020204" pitchFamily="34" charset="0"/>
                <a:cs typeface="Arial" panose="020B0604020202020204" pitchFamily="34" charset="0"/>
              </a:rPr>
              <a:t>traumatyczną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, po uzyskaniu zgody rodziców.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EGZAMIN ÓSMOKLASISTY 2022</a:t>
            </a:r>
          </a:p>
        </p:txBody>
      </p:sp>
    </p:spTree>
    <p:extLst>
      <p:ext uri="{BB962C8B-B14F-4D97-AF65-F5344CB8AC3E}">
        <p14:creationId xmlns="" xmlns:p14="http://schemas.microsoft.com/office/powerpoint/2010/main" val="5505753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Arkusz dostosowany do dysfunkcji ( treść, czas, czcionka)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Nieprzenoszenie rozwiązań na kartę odpowiedzi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Obecność nauczyciela wspomagającego lub innego specjalisty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Wydłużony czas pisania egzaminu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Zapisywanie rozwiązań zadań na komputerze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Dostosowana płyta CD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Dostosowanie warunków przystępowania do egzaminu ósmoklasisty do specyfiki choroby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Zastosowanie szczegółowych zasad oceniania rozwiązań otwartych ( np. łagodniejsze ocenianie błędów ortograficznych u dyslektyków)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Odczytanie tekstu na głos (tekst powyżej 250 słów) </a:t>
            </a:r>
          </a:p>
          <a:p>
            <a:pPr algn="just"/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Oddzielna sala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Przykładowe rodzaje dostosowań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Język polski o 60 minut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Matematyka o 50 minut</a:t>
            </a:r>
          </a:p>
          <a:p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Język obcy nowożytny o 45 minut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Wydłużenie czasu pracy</a:t>
            </a:r>
          </a:p>
        </p:txBody>
      </p:sp>
    </p:spTree>
    <p:extLst>
      <p:ext uri="{BB962C8B-B14F-4D97-AF65-F5344CB8AC3E}">
        <p14:creationId xmlns="" xmlns:p14="http://schemas.microsoft.com/office/powerpoint/2010/main" val="893423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819879"/>
          </a:xfrm>
        </p:spPr>
        <p:txBody>
          <a:bodyPr>
            <a:normAutofit/>
          </a:bodyPr>
          <a:lstStyle/>
          <a:p>
            <a:pPr lvl="0">
              <a:buNone/>
            </a:pPr>
            <a:endParaRPr lang="pl-PL" altLang="pl-PL" sz="1900" dirty="0">
              <a:latin typeface="Arial" charset="0"/>
            </a:endParaRPr>
          </a:p>
          <a:p>
            <a:pPr lvl="0"/>
            <a:r>
              <a:rPr lang="pl-PL" altLang="pl-PL" sz="2000" dirty="0">
                <a:latin typeface="Arial" charset="0"/>
              </a:rPr>
              <a:t>Uczniowie posiadający orzeczenie o potrzebie kształcenia specjalnego wydane ze względu na niepełnosprawność(</a:t>
            </a:r>
            <a:r>
              <a:rPr lang="pl-PL" altLang="pl-PL" sz="2000" b="1" dirty="0">
                <a:latin typeface="Arial" charset="0"/>
              </a:rPr>
              <a:t> niewidomi, słabowidzący, niesłyszący, słabosłyszący</a:t>
            </a:r>
            <a:r>
              <a:rPr lang="pl-PL" altLang="pl-PL" sz="2000" dirty="0">
                <a:latin typeface="Arial" charset="0"/>
              </a:rPr>
              <a:t>)- </a:t>
            </a:r>
            <a:r>
              <a:rPr lang="pl-PL" altLang="pl-PL" sz="2000" b="1" dirty="0">
                <a:latin typeface="Arial" charset="0"/>
              </a:rPr>
              <a:t>F, W </a:t>
            </a:r>
          </a:p>
          <a:p>
            <a:pPr lvl="0"/>
            <a:r>
              <a:rPr lang="pl-PL" altLang="pl-PL" sz="2000" dirty="0">
                <a:latin typeface="Arial" charset="0"/>
              </a:rPr>
              <a:t>Uczniowie posiadający orzeczenie ze względu na  o </a:t>
            </a:r>
            <a:r>
              <a:rPr lang="pl-PL" altLang="pl-PL" sz="2000" b="1" dirty="0">
                <a:latin typeface="Arial" charset="0"/>
              </a:rPr>
              <a:t>niedostosowanie społeczne lub zagrożenie niedostosowaniem społecznym (W)</a:t>
            </a:r>
          </a:p>
          <a:p>
            <a:pPr lvl="0"/>
            <a:r>
              <a:rPr lang="pl-PL" altLang="pl-PL" sz="2000" dirty="0">
                <a:latin typeface="Arial" charset="0"/>
              </a:rPr>
              <a:t>Uczniowie posiadający </a:t>
            </a:r>
            <a:r>
              <a:rPr lang="pl-PL" altLang="pl-PL" sz="2000" b="1" dirty="0">
                <a:latin typeface="Arial" charset="0"/>
              </a:rPr>
              <a:t>orzeczenie o potrzebie nauczania indywidualnego(W)</a:t>
            </a:r>
          </a:p>
          <a:p>
            <a:pPr lvl="0"/>
            <a:r>
              <a:rPr lang="pl-PL" altLang="pl-PL" sz="2000" dirty="0">
                <a:latin typeface="Arial" charset="0"/>
              </a:rPr>
              <a:t>Uczniowie chorzy lub niesprawni czasowo </a:t>
            </a:r>
            <a:r>
              <a:rPr lang="pl-PL" altLang="pl-PL" sz="2000" b="1" dirty="0">
                <a:latin typeface="Arial" charset="0"/>
              </a:rPr>
              <a:t>(W)</a:t>
            </a:r>
          </a:p>
          <a:p>
            <a:pPr lvl="0"/>
            <a:endParaRPr lang="pl-PL" altLang="pl-PL" sz="1800" dirty="0">
              <a:latin typeface="Arial" charset="0"/>
            </a:endParaRPr>
          </a:p>
          <a:p>
            <a:pPr lvl="0"/>
            <a:endParaRPr lang="pl-PL" altLang="pl-PL" sz="1800" dirty="0">
              <a:latin typeface="Arial" charset="0"/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altLang="pl-PL" sz="3200" dirty="0">
                <a:solidFill>
                  <a:schemeClr val="accent2"/>
                </a:solidFill>
              </a:rPr>
              <a:t>UCZNIOWIE UPRAWNIENI DO DOSTOSOWANIA FORM I WARUNKÓW PRZEPROWADZENIA EGZAMINU</a:t>
            </a:r>
            <a:endParaRPr lang="pl-PL" sz="32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Uczniowie posiadający 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opinię poradni psychologiczno-pedagogicznej, w tym poradni specjalistycznej, o specyficznych trudnościach w uczeniu się(dysleksja, dyskalkulia, dysgrafia, dysortografia) (W)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Uczniowie, którzy w roku szkolnym 2021/22 będą objęci pomocą psychologiczno-pedagogiczną w szkole (W) ze względu na: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trudności adaptacyjne związane z wcześniejszym kształceniem za granicą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zaburzenia komunikacji językowej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sytuację kryzysową lub traumatyczną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>
                <a:latin typeface="Arial" panose="020B0604020202020204" pitchFamily="34" charset="0"/>
                <a:cs typeface="Arial" panose="020B0604020202020204" pitchFamily="34" charset="0"/>
              </a:rPr>
              <a:t>Uczeń (cudzoziemiec), któremu ograniczona znajomość języka polskiego utrudnia zrozumienie czytanego tekstu</a:t>
            </a: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033683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4039958"/>
          </a:xfrm>
        </p:spPr>
        <p:txBody>
          <a:bodyPr>
            <a:normAutofit fontScale="90000"/>
          </a:bodyPr>
          <a:lstStyle/>
          <a:p>
            <a:r>
              <a:rPr lang="pl-PL" sz="3000" dirty="0"/>
              <a:t>Egzamin ósmoklasisty obejmuje wiadomości i umiejętności określone ‎</a:t>
            </a:r>
            <a:br>
              <a:rPr lang="pl-PL" sz="3000" dirty="0"/>
            </a:br>
            <a:r>
              <a:rPr lang="pl-PL" sz="3000" u="sng" dirty="0">
                <a:hlinkClick r:id="rId2"/>
              </a:rPr>
              <a:t>w podstawie</a:t>
            </a:r>
            <a:r>
              <a:rPr lang="pl-PL" sz="3000" dirty="0"/>
              <a:t> programowej w odniesieniu do wybranych przedmiotów ‎nauczanych w klasach      I – VIII. </a:t>
            </a:r>
            <a:br>
              <a:rPr lang="pl-PL" sz="3000" dirty="0"/>
            </a:br>
            <a:r>
              <a:rPr lang="pl-PL" sz="3000" dirty="0"/>
              <a:t/>
            </a:r>
            <a:br>
              <a:rPr lang="pl-PL" sz="3000" dirty="0"/>
            </a:br>
            <a:r>
              <a:rPr lang="pl-PL" sz="3000" dirty="0"/>
              <a:t>Po raz pierwszy egzamin został przeprowadzony w roku szkolnym 2018/2019.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Ważne daty:</a:t>
            </a:r>
          </a:p>
          <a:p>
            <a:pPr marL="109728" indent="0">
              <a:buNone/>
            </a:pP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października </a:t>
            </a:r>
            <a:r>
              <a:rPr lang="pl-P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pl-P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termin końcowy składania dokumentów w szkole uprawniających ucznia do dostosowania warunków i/lub form przeprowadzania egzaminu ósmoklasisty</a:t>
            </a:r>
          </a:p>
          <a:p>
            <a:pPr marL="109728" indent="0">
              <a:buNone/>
            </a:pP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listopada </a:t>
            </a:r>
            <a:r>
              <a:rPr lang="pl-P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– przekazanie rodzicom pisemnej informacji o formach  i warunkach dostosowań na egzaminie ósmoklasisty         </a:t>
            </a:r>
          </a:p>
          <a:p>
            <a:pPr marL="109728" indent="0">
              <a:buNone/>
            </a:pP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23 listopada </a:t>
            </a:r>
            <a:r>
              <a:rPr lang="pl-PL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 </a:t>
            </a:r>
            <a:r>
              <a:rPr lang="pl-PL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oświadczenie rodziców o nieskorzystaniu ze wskazanych dostosowań na egzaminie.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EGZAMIN ÓSMOKLASISTY 2022</a:t>
            </a:r>
          </a:p>
        </p:txBody>
      </p:sp>
    </p:spTree>
    <p:extLst>
      <p:ext uri="{BB962C8B-B14F-4D97-AF65-F5344CB8AC3E}">
        <p14:creationId xmlns="" xmlns:p14="http://schemas.microsoft.com/office/powerpoint/2010/main" val="27081362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rgbClr val="FF0000"/>
                </a:solidFill>
              </a:rPr>
              <a:t>Terminy ważne po egzaminie…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Termin ogłaszania wyników egzaminu ósmoklasisty  -  1 lipca 2022 r.</a:t>
            </a:r>
          </a:p>
          <a:p>
            <a:r>
              <a:rPr lang="pl-PL" dirty="0"/>
              <a:t>Termin przekazania szkołom wyników i zaświadczeń  - do 7 lipca 2022 r.</a:t>
            </a:r>
          </a:p>
          <a:p>
            <a:r>
              <a:rPr lang="pl-PL" dirty="0"/>
              <a:t>Termin wydania zaświadczeń oraz informacji z </a:t>
            </a:r>
            <a:r>
              <a:rPr lang="pl-PL"/>
              <a:t>zdającym  -  </a:t>
            </a:r>
            <a:r>
              <a:rPr lang="pl-PL" dirty="0"/>
              <a:t>8 lipca 2022 r.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5168186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Okręgowa Komisja Egzaminacyjna w Warszawie</a:t>
            </a:r>
          </a:p>
          <a:p>
            <a:pPr>
              <a:buNone/>
            </a:pPr>
            <a:r>
              <a:rPr lang="pl-PL" dirty="0"/>
              <a:t>Plac Europejski 3, 00-844 Warszawa</a:t>
            </a:r>
          </a:p>
          <a:p>
            <a:pPr>
              <a:buNone/>
            </a:pPr>
            <a:r>
              <a:rPr lang="pl-PL" dirty="0">
                <a:hlinkClick r:id="rId2"/>
              </a:rPr>
              <a:t>Tel:  22</a:t>
            </a:r>
            <a:r>
              <a:rPr lang="pl-PL" dirty="0"/>
              <a:t> 4570335</a:t>
            </a:r>
          </a:p>
          <a:p>
            <a:pPr>
              <a:buNone/>
            </a:pPr>
            <a:r>
              <a:rPr lang="pl-PL" dirty="0">
                <a:hlinkClick r:id="rId3"/>
              </a:rPr>
              <a:t>www.oke.waw.pl</a:t>
            </a:r>
            <a:endParaRPr lang="pl-PL" dirty="0"/>
          </a:p>
          <a:p>
            <a:pPr>
              <a:buNone/>
            </a:pPr>
            <a:r>
              <a:rPr lang="pl-PL" dirty="0"/>
              <a:t>info@oke.waw.pl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>
                <a:latin typeface="Bernard MT Condensed" pitchFamily="18" charset="0"/>
              </a:rPr>
              <a:t>    </a:t>
            </a:r>
            <a:r>
              <a:rPr lang="pl-PL" sz="3200" dirty="0">
                <a:latin typeface="Arial" panose="020B0604020202020204" pitchFamily="34" charset="0"/>
                <a:cs typeface="Arial" panose="020B0604020202020204" pitchFamily="34" charset="0"/>
              </a:rPr>
              <a:t>EGZAMIN ÓSMOKLASISTY 2020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pl-PL" dirty="0"/>
          </a:p>
          <a:p>
            <a:endParaRPr lang="pl-PL" dirty="0"/>
          </a:p>
          <a:p>
            <a:pPr marL="109728" indent="0">
              <a:buNone/>
            </a:pPr>
            <a:r>
              <a:rPr lang="pl-PL" dirty="0"/>
              <a:t>     Psycholog szkolny</a:t>
            </a:r>
          </a:p>
          <a:p>
            <a:pPr marL="109728" indent="0">
              <a:buNone/>
            </a:pPr>
            <a:r>
              <a:rPr lang="pl-PL" dirty="0"/>
              <a:t>     Beata Kobierska</a:t>
            </a:r>
          </a:p>
          <a:p>
            <a:pPr marL="109728" indent="0">
              <a:buNone/>
            </a:pPr>
            <a:r>
              <a:rPr lang="pl-PL" dirty="0"/>
              <a:t>     (22)58-70-991</a:t>
            </a:r>
          </a:p>
          <a:p>
            <a:pPr marL="109728" indent="0">
              <a:buNone/>
            </a:pPr>
            <a:r>
              <a:rPr lang="pl-PL" dirty="0"/>
              <a:t>     Pok. 213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>
                <a:latin typeface="Bernard MT Condensed" pitchFamily="18" charset="0"/>
              </a:rPr>
              <a:t> </a:t>
            </a:r>
            <a:r>
              <a:rPr lang="pl-PL" dirty="0"/>
              <a:t>EGZAMIN ÓSMOKLASISTY 2020</a:t>
            </a:r>
          </a:p>
        </p:txBody>
      </p:sp>
    </p:spTree>
    <p:extLst>
      <p:ext uri="{BB962C8B-B14F-4D97-AF65-F5344CB8AC3E}">
        <p14:creationId xmlns="" xmlns:p14="http://schemas.microsoft.com/office/powerpoint/2010/main" val="14060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pl-PL" b="1" dirty="0"/>
              <a:t>Egzamin ósmoklasisty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8650" y="2967916"/>
            <a:ext cx="7886700" cy="2522057"/>
          </a:xfrm>
        </p:spPr>
        <p:txBody>
          <a:bodyPr>
            <a:normAutofit lnSpcReduction="10000"/>
          </a:bodyPr>
          <a:lstStyle/>
          <a:p>
            <a:r>
              <a:rPr lang="pl-PL" u="sng" dirty="0"/>
              <a:t>obowiązkowy</a:t>
            </a:r>
            <a:r>
              <a:rPr lang="pl-PL" dirty="0"/>
              <a:t>, co oznacza, że </a:t>
            </a:r>
            <a:r>
              <a:rPr lang="pl-PL" u="sng" dirty="0"/>
              <a:t>każdy uczeń musi do niego przystąpić, aby ukończyć szkołę</a:t>
            </a:r>
            <a:r>
              <a:rPr lang="pl-PL" dirty="0"/>
              <a:t>. </a:t>
            </a:r>
          </a:p>
          <a:p>
            <a:r>
              <a:rPr lang="pl-PL" dirty="0"/>
              <a:t>nie jest określony minimalny wynik, jaki uczeń powinien uzyskać, dlatego egzaminu ósmoklasisty </a:t>
            </a:r>
            <a:r>
              <a:rPr lang="pl-PL" b="1" dirty="0">
                <a:solidFill>
                  <a:srgbClr val="00B0F0"/>
                </a:solidFill>
              </a:rPr>
              <a:t>nie można nie zdać</a:t>
            </a:r>
            <a:r>
              <a:rPr lang="pl-PL" dirty="0">
                <a:solidFill>
                  <a:srgbClr val="00B0F0"/>
                </a:solidFill>
              </a:rPr>
              <a:t>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pl-PL" sz="2700" dirty="0"/>
              <a:t>Egzamin ósmoklasisty jest przeprowadzany w formie pisemnej.</a:t>
            </a:r>
            <a:br>
              <a:rPr lang="pl-PL" sz="2700" dirty="0"/>
            </a:br>
            <a:endParaRPr lang="pl-PL" sz="27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u="sng" dirty="0"/>
              <a:t>W latach 2019–2023</a:t>
            </a:r>
            <a:r>
              <a:rPr lang="pl-PL" dirty="0"/>
              <a:t> ósmoklasista przystępuje do egzaminu z trzech przedmiotów obowiązkowych, tj.:</a:t>
            </a:r>
          </a:p>
          <a:p>
            <a:pPr lvl="0"/>
            <a:r>
              <a:rPr lang="pl-PL" dirty="0"/>
              <a:t>języka polskiego</a:t>
            </a:r>
          </a:p>
          <a:p>
            <a:pPr lvl="0"/>
            <a:r>
              <a:rPr lang="pl-PL" dirty="0"/>
              <a:t>matematyki</a:t>
            </a:r>
          </a:p>
          <a:p>
            <a:pPr lvl="0"/>
            <a:r>
              <a:rPr lang="pl-PL" dirty="0"/>
              <a:t>języka obcego nowożytnego.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803985"/>
            <a:ext cx="9144000" cy="9315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b="1" dirty="0"/>
              <a:t>Język obcy na egzaminie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8904" y="1881078"/>
            <a:ext cx="8278586" cy="397819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/>
              <a:t>Ósmoklasista przystępuje do egzaminu z jednego z następujących języków obcych nowożytnych: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angielskiego,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francuskiego,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hiszpańskiego,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niemieckiego,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rosyjskiego, 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ukraińskiego</a:t>
            </a:r>
          </a:p>
          <a:p>
            <a:pPr>
              <a:buFont typeface="Wingdings" pitchFamily="2" charset="2"/>
              <a:buChar char="§"/>
            </a:pPr>
            <a:r>
              <a:rPr lang="pl-PL" dirty="0"/>
              <a:t>włoskiego. </a:t>
            </a:r>
            <a:endParaRPr lang="pl-PL" sz="2850" dirty="0"/>
          </a:p>
          <a:p>
            <a:pPr algn="ctr">
              <a:buNone/>
            </a:pPr>
            <a:r>
              <a:rPr lang="pl-PL" sz="2625" dirty="0"/>
              <a:t>Uczeń może wybrać </a:t>
            </a:r>
            <a:r>
              <a:rPr lang="pl-PL" sz="2625" b="1" dirty="0">
                <a:solidFill>
                  <a:srgbClr val="00B0F0"/>
                </a:solidFill>
              </a:rPr>
              <a:t>tylko ten język, którego uczy się w szkole w ramach obowiązkowych zajęć edukacyjnych.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85900" y="1063228"/>
            <a:ext cx="6172200" cy="4309988"/>
          </a:xfrm>
        </p:spPr>
        <p:txBody>
          <a:bodyPr>
            <a:normAutofit fontScale="90000"/>
          </a:bodyPr>
          <a:lstStyle/>
          <a:p>
            <a:r>
              <a:rPr lang="pl-PL" dirty="0"/>
              <a:t/>
            </a:r>
            <a:br>
              <a:rPr lang="pl-PL" dirty="0"/>
            </a:br>
            <a:r>
              <a:rPr lang="pl-PL" dirty="0"/>
              <a:t>Egzamin ósmoklasisty </a:t>
            </a:r>
            <a:r>
              <a:rPr lang="pl-PL" dirty="0">
                <a:solidFill>
                  <a:srgbClr val="00B0F0"/>
                </a:solidFill>
              </a:rPr>
              <a:t>z języka obcego nowożytnego</a:t>
            </a:r>
            <a:r>
              <a:rPr lang="pl-PL" dirty="0"/>
              <a:t> jest przeprowadzany na podstawie wymagań określonych w podstawie programowej kształcenia ogólnego </a:t>
            </a:r>
            <a:r>
              <a:rPr lang="pl-PL" b="1" u="sng" dirty="0">
                <a:solidFill>
                  <a:srgbClr val="00B0F0"/>
                </a:solidFill>
              </a:rPr>
              <a:t>dla języka obcego nowożytnego w wersji II.1. 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pl-PL" sz="2700" dirty="0"/>
              <a:t>EGZAMIN ÓSMOKLASISTY Z JĘZYKA OBCEGO NOWOŻYTNEGO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pl-PL" dirty="0"/>
          </a:p>
          <a:p>
            <a:r>
              <a:rPr lang="pl-PL" dirty="0"/>
              <a:t>Rodzice (prawni opiekunowie) ucznia nie później niż do </a:t>
            </a:r>
            <a:r>
              <a:rPr lang="pl-PL" b="1" dirty="0">
                <a:solidFill>
                  <a:srgbClr val="00B0F0"/>
                </a:solidFill>
              </a:rPr>
              <a:t>30 września </a:t>
            </a:r>
            <a:r>
              <a:rPr lang="pl-PL" dirty="0">
                <a:solidFill>
                  <a:srgbClr val="00B0F0"/>
                </a:solidFill>
              </a:rPr>
              <a:t>roku szkolnego</a:t>
            </a:r>
            <a:r>
              <a:rPr lang="pl-PL" dirty="0"/>
              <a:t>, ‎w którym jest przeprowadzany egzamin, składają dyrektorowi szkoły </a:t>
            </a:r>
            <a:r>
              <a:rPr lang="pl-PL" dirty="0">
                <a:solidFill>
                  <a:srgbClr val="00B0F0"/>
                </a:solidFill>
              </a:rPr>
              <a:t>pisemną deklarację </a:t>
            </a:r>
            <a:r>
              <a:rPr lang="pl-PL" dirty="0"/>
              <a:t>‎o przystąpieniu do egzaminu z jednego z języków obcych nowożytnych, ‎którego uczeń uczył się w szkole jako przedmiotu obowiązkowego. Osoby ‎pełnoletnie składają taką deklarację samodzielnie.‎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pl-PL" u="sng" dirty="0"/>
              <a:t>Od 2024 roku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 ósmoklasista przystępuje do egzaminu z </a:t>
            </a:r>
            <a:r>
              <a:rPr lang="pl-PL" b="1" dirty="0">
                <a:solidFill>
                  <a:srgbClr val="00B0F0"/>
                </a:solidFill>
              </a:rPr>
              <a:t>czterech przedmiotów obowiązkowych</a:t>
            </a:r>
            <a:r>
              <a:rPr lang="pl-PL" dirty="0"/>
              <a:t>, tj.:</a:t>
            </a:r>
          </a:p>
          <a:p>
            <a:pPr lvl="0"/>
            <a:r>
              <a:rPr lang="pl-PL" dirty="0"/>
              <a:t>języka polskiego</a:t>
            </a:r>
          </a:p>
          <a:p>
            <a:pPr lvl="0"/>
            <a:r>
              <a:rPr lang="pl-PL" dirty="0"/>
              <a:t>matematyki</a:t>
            </a:r>
          </a:p>
          <a:p>
            <a:pPr lvl="0"/>
            <a:r>
              <a:rPr lang="pl-PL" dirty="0"/>
              <a:t>języka obcego nowożytnego</a:t>
            </a:r>
          </a:p>
          <a:p>
            <a:pPr lvl="0"/>
            <a:r>
              <a:rPr lang="pl-PL" u="sng" dirty="0"/>
              <a:t>jednego</a:t>
            </a:r>
            <a:r>
              <a:rPr lang="pl-PL" dirty="0"/>
              <a:t> przedmiotu do wyboru spośród przedmiotów: </a:t>
            </a:r>
            <a:r>
              <a:rPr lang="pl-PL" dirty="0">
                <a:solidFill>
                  <a:srgbClr val="00B0F0"/>
                </a:solidFill>
              </a:rPr>
              <a:t>biologia, chemia, fizyka, geografia lub historia.</a:t>
            </a:r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FD75C-64C6-4D1F-8B3E-C7657295B612}" type="slidenum">
              <a:rPr lang="pl-PL" smtClean="0"/>
              <a:pPr/>
              <a:t>9</a:t>
            </a:fld>
            <a:endParaRPr lang="pl-PL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761</TotalTime>
  <Words>1170</Words>
  <Application>Microsoft Office PowerPoint</Application>
  <PresentationFormat>Pokaz na ekranie (4:3)</PresentationFormat>
  <Paragraphs>191</Paragraphs>
  <Slides>33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Hol</vt:lpstr>
      <vt:lpstr>Szkoła Podstawowa nr 366  Egzamin ósmoklasisty</vt:lpstr>
      <vt:lpstr>Informacje dla uczniów i rodziców – przed egzaminem </vt:lpstr>
      <vt:lpstr>Egzamin ósmoklasisty obejmuje wiadomości i umiejętności określone ‎ w podstawie programowej w odniesieniu do wybranych przedmiotów ‎nauczanych w klasach      I – VIII.   Po raz pierwszy egzamin został przeprowadzony w roku szkolnym 2018/2019. </vt:lpstr>
      <vt:lpstr>Egzamin ósmoklasisty</vt:lpstr>
      <vt:lpstr>Egzamin ósmoklasisty jest przeprowadzany w formie pisemnej. </vt:lpstr>
      <vt:lpstr>Język obcy na egzaminie</vt:lpstr>
      <vt:lpstr> Egzamin ósmoklasisty z języka obcego nowożytnego jest przeprowadzany na podstawie wymagań określonych w podstawie programowej kształcenia ogólnego dla języka obcego nowożytnego w wersji II.1.  </vt:lpstr>
      <vt:lpstr>EGZAMIN ÓSMOKLASISTY Z JĘZYKA OBCEGO NOWOŻYTNEGO</vt:lpstr>
      <vt:lpstr>Od 2024 roku</vt:lpstr>
      <vt:lpstr>Egzamin ósmoklasisty pełni  dwie zasadnicze funkcje: </vt:lpstr>
      <vt:lpstr>HARMONOGRAM EGZAMINU ÓSMOKLASISTY  </vt:lpstr>
      <vt:lpstr>  24 maja 2022 r. , wtorek</vt:lpstr>
      <vt:lpstr> 25 maja 2022 r., środa </vt:lpstr>
      <vt:lpstr> 26 maja 2022 r., czwartek</vt:lpstr>
      <vt:lpstr>W terminie dodatkowym </vt:lpstr>
      <vt:lpstr>Do 30 września 2022 r. …..</vt:lpstr>
      <vt:lpstr>Zadania na egzaminie ósmoklasisty </vt:lpstr>
      <vt:lpstr>Wyniki i zaświadczenia </vt:lpstr>
      <vt:lpstr>Wynik procentowy </vt:lpstr>
      <vt:lpstr>Wynik centylowy</vt:lpstr>
      <vt:lpstr>Wynik z egzaminu a rekrutacja …</vt:lpstr>
      <vt:lpstr>Uprawnienia laureatów i finalistów konkursów – uczniowie zwolnieni z części egzaminu </vt:lpstr>
      <vt:lpstr>Przebieg egzaminu  </vt:lpstr>
      <vt:lpstr>EGZAMIN ÓSMOKLASISTY 2022</vt:lpstr>
      <vt:lpstr>EGZAMIN ÓSMOKLASISTY 2022</vt:lpstr>
      <vt:lpstr>Przykładowe rodzaje dostosowań</vt:lpstr>
      <vt:lpstr>Wydłużenie czasu pracy</vt:lpstr>
      <vt:lpstr>UCZNIOWIE UPRAWNIENI DO DOSTOSOWANIA FORM I WARUNKÓW PRZEPROWADZENIA EGZAMINU</vt:lpstr>
      <vt:lpstr>Slajd 29</vt:lpstr>
      <vt:lpstr>EGZAMIN ÓSMOKLASISTY 2022</vt:lpstr>
      <vt:lpstr>Terminy ważne po egzaminie…</vt:lpstr>
      <vt:lpstr>    EGZAMIN ÓSMOKLASISTY 2020</vt:lpstr>
      <vt:lpstr> EGZAMIN ÓSMOKLASISTY 2020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EGZAMIN GIMNAZJALNY 2012</dc:title>
  <dc:creator>Ewa</dc:creator>
  <cp:lastModifiedBy>Biernacka Ewa</cp:lastModifiedBy>
  <cp:revision>102</cp:revision>
  <dcterms:created xsi:type="dcterms:W3CDTF">2011-03-20T20:19:54Z</dcterms:created>
  <dcterms:modified xsi:type="dcterms:W3CDTF">2021-09-21T07:40:22Z</dcterms:modified>
</cp:coreProperties>
</file>