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72" r:id="rId15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670AAC6D-349A-4434-92C5-5844CD10C31D}">
          <p14:sldIdLst>
            <p14:sldId id="257"/>
            <p14:sldId id="259"/>
            <p14:sldId id="260"/>
            <p14:sldId id="273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Sekcia bez názvu" id="{04FD12F9-2C20-45CF-83CD-568287B73879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pulka" initials="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55" autoAdjust="0"/>
  </p:normalViewPr>
  <p:slideViewPr>
    <p:cSldViewPr snapToGrid="0">
      <p:cViewPr>
        <p:scale>
          <a:sx n="81" d="100"/>
          <a:sy n="81" d="100"/>
        </p:scale>
        <p:origin x="-300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31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0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E0F33C-4A3E-462A-A0CD-9244936877F5}" type="datetime1">
              <a:rPr lang="sk-SK" smtClean="0"/>
              <a:t>10. 1. 2021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6A9A87-9BEA-4F81-8D70-D528F03DA614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r>
              <a:rPr lang="sk-SK" noProof="0" dirty="0"/>
              <a:t>a</a:t>
            </a:r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Kliknite sem a upravte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651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533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sk-SK" smtClean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962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sk-SK" noProof="0" smtClean="0"/>
              <a:t>Upravte štýl predlohy podnadpisov</a:t>
            </a:r>
            <a:endParaRPr kumimoji="0" lang="sk-SK" noProof="0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EB94588-FA4A-4AC9-98FC-2B759C6B09E4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20" name="Zástupná päta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9D008A3E-A4CE-489B-9FF1-770B5BB3A6EF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735F306C-FC0A-4B40-A81F-DB503A32A67B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/>
            </a:lvl1pPr>
          </a:lstStyle>
          <a:p>
            <a:pPr lvl="0" rtl="0" eaLnBrk="1" latinLnBrk="0" hangingPunct="1"/>
            <a:r>
              <a:rPr lang="sk-SK" noProof="0" dirty="0"/>
              <a:t>Kliknite sem a upravte štýly predlohy textu</a:t>
            </a:r>
          </a:p>
          <a:p>
            <a:pPr lvl="1" rtl="0" eaLnBrk="1" latinLnBrk="0" hangingPunct="1"/>
            <a:r>
              <a:rPr lang="sk-SK" noProof="0" dirty="0"/>
              <a:t>Druhá úroveň</a:t>
            </a:r>
          </a:p>
          <a:p>
            <a:pPr lvl="2" rtl="0" eaLnBrk="1" latinLnBrk="0" hangingPunct="1"/>
            <a:r>
              <a:rPr lang="sk-SK" noProof="0" dirty="0"/>
              <a:t>Tretia úroveň</a:t>
            </a:r>
          </a:p>
          <a:p>
            <a:pPr lvl="3" rtl="0" eaLnBrk="1" latinLnBrk="0" hangingPunct="1"/>
            <a:r>
              <a:rPr lang="sk-SK" noProof="0" dirty="0"/>
              <a:t>Štvrtá úroveň</a:t>
            </a:r>
          </a:p>
          <a:p>
            <a:pPr lvl="4" rtl="0" eaLnBrk="1" latinLnBrk="0" hangingPunct="1"/>
            <a:r>
              <a:rPr lang="sk-SK" noProof="0" dirty="0"/>
              <a:t>Piata úroveň</a:t>
            </a:r>
            <a:endParaRPr kumimoji="0" lang="sk-SK" noProof="0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19B34BE-3607-43C3-A541-39BCE7E92152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 rtl="0" eaLnBrk="1" latinLnBrk="0" hangingPunct="1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sk-SK" noProof="0" dirty="0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64EF353-9E39-4CA6-A072-3E0DE70659FC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sk-SK" noProof="0" dirty="0"/>
              <a:t>Kliknite sem a upravte štýly predlohy textu</a:t>
            </a:r>
          </a:p>
          <a:p>
            <a:pPr lvl="1" rtl="0" eaLnBrk="1" latinLnBrk="0" hangingPunct="1"/>
            <a:r>
              <a:rPr lang="sk-SK" noProof="0" dirty="0"/>
              <a:t>Druhá úroveň</a:t>
            </a:r>
          </a:p>
          <a:p>
            <a:pPr lvl="2" rtl="0" eaLnBrk="1" latinLnBrk="0" hangingPunct="1"/>
            <a:r>
              <a:rPr lang="sk-SK" noProof="0" dirty="0"/>
              <a:t>Tretia úroveň</a:t>
            </a:r>
          </a:p>
          <a:p>
            <a:pPr lvl="3" rtl="0" eaLnBrk="1" latinLnBrk="0" hangingPunct="1"/>
            <a:r>
              <a:rPr lang="sk-SK" noProof="0" dirty="0"/>
              <a:t>Štvrtá úroveň</a:t>
            </a:r>
          </a:p>
          <a:p>
            <a:pPr lvl="4" rtl="0" eaLnBrk="1" latinLnBrk="0" hangingPunct="1"/>
            <a:r>
              <a:rPr lang="sk-SK" noProof="0" dirty="0"/>
              <a:t>Piata úroveň</a:t>
            </a:r>
            <a:endParaRPr kumimoji="0" lang="sk-SK" noProof="0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F54F3207-B195-44BD-A4FF-4ABD28E4DAAB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obsah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4" name="Zástupný text 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89FCC2F-F8AF-438C-B9C4-099FEB28B724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74F9A9EB-703B-40C0-8F99-6530F2BADA0A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5EF18B4-5B55-4D71-8CBF-E2645E984F17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text  2"/>
          <p:cNvSpPr>
            <a:spLocks noGrp="1"/>
          </p:cNvSpPr>
          <p:nvPr>
            <p:ph type="body" idx="2" hasCustomPrompt="1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sk-SK" noProof="0" dirty="0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  <a:p>
            <a:pPr lvl="1" rtl="0" eaLnBrk="1" latinLnBrk="0" hangingPunct="1"/>
            <a:r>
              <a:rPr lang="sk-SK" noProof="0" smtClean="0"/>
              <a:t>Druhá úroveň</a:t>
            </a:r>
          </a:p>
          <a:p>
            <a:pPr lvl="2" rtl="0" eaLnBrk="1" latinLnBrk="0" hangingPunct="1"/>
            <a:r>
              <a:rPr lang="sk-SK" noProof="0" smtClean="0"/>
              <a:t>Tretia úroveň</a:t>
            </a:r>
          </a:p>
          <a:p>
            <a:pPr lvl="3" rtl="0" eaLnBrk="1" latinLnBrk="0" hangingPunct="1"/>
            <a:r>
              <a:rPr lang="sk-SK" noProof="0" smtClean="0"/>
              <a:t>Štvrtá úroveň</a:t>
            </a:r>
          </a:p>
          <a:p>
            <a:pPr lvl="4" rtl="0" eaLnBrk="1" latinLnBrk="0" hangingPunct="1"/>
            <a:r>
              <a:rPr lang="sk-SK" noProof="0" smtClean="0"/>
              <a:t>Piata úroveň</a:t>
            </a:r>
            <a:endParaRPr kumimoji="0" lang="sk-SK" noProof="0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05ADBEBE-01B8-4B63-9B72-7FC3F95E8EC5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8" name="Obdĺžnik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sk-SK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obrázok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sk-SK" noProof="0" smtClean="0"/>
              <a:t>Ak chcete pridať obrázok, kliknite na ikonu</a:t>
            </a:r>
            <a:endParaRPr kumimoji="0" lang="sk-SK" noProof="0" dirty="0"/>
          </a:p>
        </p:txBody>
      </p:sp>
      <p:sp>
        <p:nvSpPr>
          <p:cNvPr id="9" name="Obdĺžnik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k-SK" sz="1800" noProof="0" dirty="0"/>
          </a:p>
        </p:txBody>
      </p:sp>
      <p:sp>
        <p:nvSpPr>
          <p:cNvPr id="10" name="Obdĺžnik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k-SK" sz="1800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sk-SK" noProof="0" smtClean="0"/>
              <a:t>Upravte štýl predlohy textu.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5625411-03AB-4DE7-BB8D-DA87F5B4B982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Obdĺžnik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 noProof="0" dirty="0"/>
            </a:p>
          </p:txBody>
        </p:sp>
        <p:sp>
          <p:nvSpPr>
            <p:cNvPr id="15" name="Obdĺžnik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sk-SK" sz="1800" noProof="0" dirty="0"/>
            </a:p>
          </p:txBody>
        </p:sp>
        <p:pic>
          <p:nvPicPr>
            <p:cNvPr id="3" name="Obrázok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Zástupný nadpis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sk-SK" noProof="0" dirty="0"/>
              <a:t>Kliknite sem a upravte štýl predlohy nadpisov</a:t>
            </a:r>
          </a:p>
        </p:txBody>
      </p:sp>
      <p:sp>
        <p:nvSpPr>
          <p:cNvPr id="17" name="Zástupný text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sk-SK" noProof="0" dirty="0"/>
              <a:t>Kliknite sem a upravte štýly predlohy textu</a:t>
            </a:r>
          </a:p>
          <a:p>
            <a:pPr lvl="1" rtl="0" eaLnBrk="1" latinLnBrk="0" hangingPunct="1"/>
            <a:r>
              <a:rPr lang="sk-SK" noProof="0" dirty="0"/>
              <a:t>Druhá úroveň</a:t>
            </a:r>
          </a:p>
          <a:p>
            <a:pPr lvl="2" rtl="0" eaLnBrk="1" latinLnBrk="0" hangingPunct="1"/>
            <a:r>
              <a:rPr lang="sk-SK" noProof="0" dirty="0"/>
              <a:t>Tretia úroveň</a:t>
            </a:r>
          </a:p>
          <a:p>
            <a:pPr lvl="3" rtl="0" eaLnBrk="1" latinLnBrk="0" hangingPunct="1"/>
            <a:r>
              <a:rPr lang="sk-SK" noProof="0" dirty="0"/>
              <a:t>Štvrtá úroveň</a:t>
            </a:r>
          </a:p>
          <a:p>
            <a:pPr lvl="4" rtl="0" eaLnBrk="1" latinLnBrk="0" hangingPunct="1"/>
            <a:r>
              <a:rPr lang="sk-SK" noProof="0" dirty="0"/>
              <a:t>Piata úroveň</a:t>
            </a:r>
          </a:p>
        </p:txBody>
      </p:sp>
      <p:sp>
        <p:nvSpPr>
          <p:cNvPr id="18" name="Zástupný dátum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4C656050-2729-401B-8E10-A629288E2FD3}" type="datetime1">
              <a:rPr lang="sk-SK" noProof="0" smtClean="0"/>
              <a:t>10. 1. 2021</a:t>
            </a:fld>
            <a:endParaRPr lang="sk-SK" noProof="0" dirty="0"/>
          </a:p>
        </p:txBody>
      </p:sp>
      <p:sp>
        <p:nvSpPr>
          <p:cNvPr id="19" name="Zástupná pät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20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lnSpc>
          <a:spcPts val="4500"/>
        </a:lnSpc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IO-F3ypwQ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slide" Target="slide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7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2HbtXk2vc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slide" Target="slide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65381" y="0"/>
            <a:ext cx="9875520" cy="1472184"/>
          </a:xfrm>
        </p:spPr>
        <p:txBody>
          <a:bodyPr rtlCol="0">
            <a:normAutofit/>
          </a:bodyPr>
          <a:lstStyle/>
          <a:p>
            <a:pPr rtl="0"/>
            <a:r>
              <a:rPr lang="sk-SK" sz="4000" dirty="0" smtClean="0"/>
              <a:t/>
            </a:r>
            <a:br>
              <a:rPr lang="sk-SK" sz="4000" dirty="0" smtClean="0"/>
            </a:b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81200" y="1981200"/>
            <a:ext cx="9875520" cy="2474890"/>
          </a:xfrm>
        </p:spPr>
        <p:txBody>
          <a:bodyPr rtlCol="0">
            <a:normAutofit fontScale="77500" lnSpcReduction="20000"/>
          </a:bodyPr>
          <a:lstStyle/>
          <a:p>
            <a:endParaRPr lang="sk-SK" sz="5400" dirty="0" smtClean="0">
              <a:solidFill>
                <a:schemeClr val="bg2">
                  <a:lumMod val="2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sk-SK" sz="8600" dirty="0" smtClean="0">
                <a:solidFill>
                  <a:schemeClr val="bg2">
                    <a:lumMod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Pavol </a:t>
            </a:r>
            <a:r>
              <a:rPr lang="sk-SK" sz="8600" dirty="0">
                <a:solidFill>
                  <a:schemeClr val="bg2">
                    <a:lumMod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Országh Hviezdoslav</a:t>
            </a:r>
          </a:p>
          <a:p>
            <a:r>
              <a:rPr lang="sk-SK" sz="8600" dirty="0">
                <a:solidFill>
                  <a:schemeClr val="bg2">
                    <a:lumMod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Zuzanka </a:t>
            </a:r>
            <a:r>
              <a:rPr lang="sk-SK" sz="8600" dirty="0" err="1">
                <a:solidFill>
                  <a:schemeClr val="bg2">
                    <a:lumMod val="2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Hraškovie</a:t>
            </a:r>
            <a:endParaRPr lang="sk-SK" sz="8600" dirty="0">
              <a:solidFill>
                <a:schemeClr val="bg2">
                  <a:lumMod val="2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sk-SK" dirty="0"/>
          </a:p>
        </p:txBody>
      </p:sp>
      <p:sp>
        <p:nvSpPr>
          <p:cNvPr id="4" name="Podnadpis 2"/>
          <p:cNvSpPr>
            <a:spLocks noGrp="1"/>
          </p:cNvSpPr>
          <p:nvPr/>
        </p:nvSpPr>
        <p:spPr>
          <a:xfrm>
            <a:off x="1981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1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endParaRPr lang="sk-SK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 rtl="0"/>
            <a:endParaRPr lang="sk-SK" sz="4000" dirty="0">
              <a:solidFill>
                <a:schemeClr val="bg2">
                  <a:lumMod val="25000"/>
                </a:schemeClr>
              </a:solidFill>
            </a:endParaRPr>
          </a:p>
          <a:p>
            <a:pPr algn="just" rtl="0"/>
            <a:endParaRPr lang="sk-SK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 rtl="0"/>
            <a:endParaRPr lang="sk-SK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 rtl="0"/>
            <a:endParaRPr lang="sk-SK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 rtl="0"/>
            <a:endParaRPr lang="sk-SK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0" dirty="0"/>
              <a:t/>
            </a:r>
            <a:br>
              <a:rPr lang="sk-SK" b="0" dirty="0"/>
            </a:br>
            <a:r>
              <a:rPr lang="sk-SK" b="0" dirty="0"/>
              <a:t/>
            </a:r>
            <a:br>
              <a:rPr lang="sk-SK" b="0" dirty="0"/>
            </a:b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677205" y="274320"/>
            <a:ext cx="6096000" cy="655564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Zaránky našli ho nad mlynom v úpuste:</a:t>
            </a:r>
            <a:br>
              <a:rPr lang="sk-SK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krylo ho </a:t>
            </a:r>
            <a:r>
              <a:rPr lang="sk-SK" sz="2800" dirty="0" err="1">
                <a:solidFill>
                  <a:schemeClr val="accent2">
                    <a:lumMod val="50000"/>
                  </a:schemeClr>
                </a:solidFill>
              </a:rPr>
              <a:t>rakytie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, jelšiny prehusté.</a:t>
            </a:r>
            <a:br>
              <a:rPr lang="sk-SK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Priniesli, na stole vystreli — Ľudu zbeh;</a:t>
            </a:r>
            <a:br>
              <a:rPr lang="sk-SK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sz="2800" dirty="0" err="1">
                <a:solidFill>
                  <a:schemeClr val="accent2">
                    <a:lumMod val="50000"/>
                  </a:schemeClr>
                </a:solidFill>
              </a:rPr>
              <a:t>zvzdychali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 ženičky —</a:t>
            </a:r>
            <a:br>
              <a:rPr lang="sk-SK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Živôtik vypätý, tváričkou samý </a:t>
            </a:r>
            <a:r>
              <a:rPr lang="sk-SK" sz="2800" dirty="0" err="1">
                <a:solidFill>
                  <a:schemeClr val="accent2">
                    <a:lumMod val="50000"/>
                  </a:schemeClr>
                </a:solidFill>
              </a:rPr>
              <a:t>špľah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sk-SK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sz="2800" dirty="0" err="1">
                <a:solidFill>
                  <a:schemeClr val="accent2">
                    <a:lumMod val="50000"/>
                  </a:schemeClr>
                </a:solidFill>
              </a:rPr>
              <a:t>zmodralý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… len </a:t>
            </a:r>
            <a:r>
              <a:rPr lang="sk-SK" sz="2800" dirty="0" err="1">
                <a:solidFill>
                  <a:schemeClr val="accent2">
                    <a:lumMod val="50000"/>
                  </a:schemeClr>
                </a:solidFill>
              </a:rPr>
              <a:t>ni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 sneh,</a:t>
            </a:r>
            <a:br>
              <a:rPr lang="sk-SK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tak biele nožičky</a:t>
            </a: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endParaRPr lang="sk-SK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sk-SK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sk-SK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https://www.youtube.com/watch?v=A-IO-F3ypwQ</a:t>
            </a:r>
            <a:endParaRPr lang="sk-SK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16" y="340793"/>
            <a:ext cx="4053894" cy="642269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Tlačidlo akcie: Domov 5">
            <a:hlinkClick r:id="rId5" action="ppaction://hlinksldjump" highlightClick="1"/>
          </p:cNvPr>
          <p:cNvSpPr/>
          <p:nvPr/>
        </p:nvSpPr>
        <p:spPr>
          <a:xfrm>
            <a:off x="11472328" y="6389999"/>
            <a:ext cx="425003" cy="37348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7407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4301" y="2488367"/>
            <a:ext cx="9997440" cy="1792074"/>
          </a:xfrm>
          <a:ln w="762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sk-SK" sz="6600" dirty="0" smtClean="0"/>
              <a:t>Ďakujem za pozornosť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39753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3839" y="-236168"/>
            <a:ext cx="9997440" cy="47233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Čo je sociálna balada?</a:t>
            </a:r>
            <a:br>
              <a:rPr lang="sk-SK" dirty="0" smtClean="0"/>
            </a:br>
            <a:r>
              <a:rPr lang="sk-SK" sz="2200" dirty="0" smtClean="0"/>
              <a:t>Balada je báseň, ktorá má smutný dej a zväčša aj tragický koniec. Vznikla v minulosti ako ľudové umenie, šírila sa ústnym podaním. Ak je balada zbavená rozprávkových čŕt, ide o </a:t>
            </a:r>
            <a:r>
              <a:rPr lang="sk-SK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sociálnu baladu</a:t>
            </a:r>
            <a:r>
              <a:rPr lang="sk-SK" sz="2200" dirty="0" smtClean="0"/>
              <a:t>, v ktorej sú opisované sociálne problémy ľudí – bieda, hlad, vojny, týranie, ...</a:t>
            </a:r>
            <a:endParaRPr lang="sk-SK" sz="2200" dirty="0"/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69" y="3747752"/>
            <a:ext cx="5334000" cy="2936383"/>
          </a:xfrm>
        </p:spPr>
      </p:pic>
      <p:sp>
        <p:nvSpPr>
          <p:cNvPr id="3" name="Tlačidlo akcie: Domov 2">
            <a:hlinkClick r:id="rId5" action="ppaction://hlinksldjump" highlightClick="1"/>
          </p:cNvPr>
          <p:cNvSpPr/>
          <p:nvPr/>
        </p:nvSpPr>
        <p:spPr>
          <a:xfrm>
            <a:off x="11629623" y="6478073"/>
            <a:ext cx="412123" cy="379927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041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Pavol Országh Hviezdoslav</a:t>
            </a:r>
            <a:br>
              <a:rPr lang="sk-SK" dirty="0" smtClean="0"/>
            </a:br>
            <a:r>
              <a:rPr lang="sk-SK" sz="2200" dirty="0" smtClean="0"/>
              <a:t>Narodil sa v roku 1849 vo Vyšnom Kubíne a zomrel v roku 1921 v Dolnom Kubíne. Bol slovenským básnikom, dramatikom, spisovateľom, prekladateľom. Je jednou z vedúcich osobností slovenskej literatúry a slovenskej kultúry.</a:t>
            </a:r>
            <a:br>
              <a:rPr lang="sk-SK" sz="2200" dirty="0" smtClean="0"/>
            </a:br>
            <a:r>
              <a:rPr lang="sk-SK" sz="2000" dirty="0"/>
              <a:t>Vlastným menom Pavol Országh (umelecké meno Hviezdoslav – rád sa díval na hviezdy).</a:t>
            </a:r>
            <a:r>
              <a:rPr lang="sk-SK" sz="2200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3548925"/>
            <a:ext cx="3232597" cy="2459153"/>
          </a:xfr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lačidlo akcie: Domov 2">
            <a:hlinkClick r:id="rId5" action="ppaction://hlinksldjump" highlightClick="1"/>
          </p:cNvPr>
          <p:cNvSpPr/>
          <p:nvPr/>
        </p:nvSpPr>
        <p:spPr>
          <a:xfrm>
            <a:off x="11681138" y="6400801"/>
            <a:ext cx="399245" cy="4572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70" y="3128251"/>
            <a:ext cx="2072528" cy="248124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4345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Diela 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altLang="sk-SK" sz="2400" dirty="0">
                <a:latin typeface="Castellar" pitchFamily="18" charset="0"/>
              </a:rPr>
              <a:t>Lyrické cykly - </a:t>
            </a:r>
            <a:r>
              <a:rPr lang="sk-SK" altLang="sk-SK" sz="2400" b="1" dirty="0">
                <a:solidFill>
                  <a:srgbClr val="C00000"/>
                </a:solidFill>
                <a:latin typeface="Castellar" pitchFamily="18" charset="0"/>
              </a:rPr>
              <a:t>Sonety, Krvavé sonety</a:t>
            </a:r>
          </a:p>
          <a:p>
            <a:r>
              <a:rPr lang="sk-SK" altLang="sk-SK" sz="2400" b="1" dirty="0">
                <a:solidFill>
                  <a:srgbClr val="C00000"/>
                </a:solidFill>
                <a:latin typeface="Castellar" pitchFamily="18" charset="0"/>
              </a:rPr>
              <a:t>                             </a:t>
            </a:r>
            <a:r>
              <a:rPr lang="sk-SK" altLang="sk-SK" sz="2400" b="1" dirty="0" err="1">
                <a:solidFill>
                  <a:srgbClr val="C00000"/>
                </a:solidFill>
                <a:latin typeface="Castellar" pitchFamily="18" charset="0"/>
              </a:rPr>
              <a:t>Letorosty</a:t>
            </a:r>
            <a:r>
              <a:rPr lang="sk-SK" altLang="sk-SK" sz="2400" b="1" dirty="0">
                <a:solidFill>
                  <a:srgbClr val="C00000"/>
                </a:solidFill>
                <a:latin typeface="Castellar" pitchFamily="18" charset="0"/>
              </a:rPr>
              <a:t>, Žalmy a hymny</a:t>
            </a:r>
          </a:p>
          <a:p>
            <a:endParaRPr lang="sk-SK" altLang="sk-SK" sz="2400" b="1" dirty="0">
              <a:solidFill>
                <a:srgbClr val="C00000"/>
              </a:solidFill>
              <a:latin typeface="Castellar" pitchFamily="18" charset="0"/>
            </a:endParaRPr>
          </a:p>
          <a:p>
            <a:r>
              <a:rPr lang="sk-SK" altLang="sk-SK" sz="2400" dirty="0">
                <a:latin typeface="Castellar" pitchFamily="18" charset="0"/>
              </a:rPr>
              <a:t>Epika</a:t>
            </a:r>
            <a:r>
              <a:rPr lang="sk-SK" altLang="sk-SK" sz="2400" b="1" dirty="0">
                <a:latin typeface="Castellar" pitchFamily="18" charset="0"/>
              </a:rPr>
              <a:t> -  </a:t>
            </a:r>
            <a:r>
              <a:rPr lang="sk-SK" altLang="sk-SK" sz="2400" b="1" dirty="0" err="1">
                <a:solidFill>
                  <a:srgbClr val="C00000"/>
                </a:solidFill>
                <a:latin typeface="Castellar" pitchFamily="18" charset="0"/>
              </a:rPr>
              <a:t>Hájniková</a:t>
            </a:r>
            <a:r>
              <a:rPr lang="sk-SK" altLang="sk-SK" sz="2400" b="1" dirty="0">
                <a:solidFill>
                  <a:srgbClr val="C00000"/>
                </a:solidFill>
                <a:latin typeface="Castellar" pitchFamily="18" charset="0"/>
              </a:rPr>
              <a:t> žena</a:t>
            </a:r>
          </a:p>
          <a:p>
            <a:pPr>
              <a:buNone/>
            </a:pPr>
            <a:r>
              <a:rPr lang="sk-SK" altLang="sk-SK" sz="2400" b="1" dirty="0">
                <a:solidFill>
                  <a:srgbClr val="C00000"/>
                </a:solidFill>
                <a:latin typeface="Castellar" pitchFamily="18" charset="0"/>
              </a:rPr>
              <a:t>                  </a:t>
            </a:r>
            <a:r>
              <a:rPr lang="sk-SK" altLang="sk-SK" sz="2400" b="1" dirty="0" err="1">
                <a:solidFill>
                  <a:srgbClr val="C00000"/>
                </a:solidFill>
                <a:latin typeface="Castellar" pitchFamily="18" charset="0"/>
              </a:rPr>
              <a:t>Ežo</a:t>
            </a:r>
            <a:r>
              <a:rPr lang="sk-SK" altLang="sk-SK" sz="2400" b="1" dirty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lang="sk-SK" altLang="sk-SK" sz="2400" b="1" dirty="0" err="1">
                <a:solidFill>
                  <a:srgbClr val="C00000"/>
                </a:solidFill>
                <a:latin typeface="Castellar" pitchFamily="18" charset="0"/>
              </a:rPr>
              <a:t>Vlkolinský</a:t>
            </a:r>
            <a:r>
              <a:rPr lang="sk-SK" altLang="sk-SK" sz="2400" b="1" dirty="0">
                <a:solidFill>
                  <a:srgbClr val="C00000"/>
                </a:solidFill>
                <a:latin typeface="Castellar" pitchFamily="18" charset="0"/>
              </a:rPr>
              <a:t>, </a:t>
            </a:r>
            <a:r>
              <a:rPr lang="sk-SK" altLang="sk-SK" sz="2400" b="1" dirty="0" err="1">
                <a:solidFill>
                  <a:srgbClr val="C00000"/>
                </a:solidFill>
                <a:latin typeface="Castellar" pitchFamily="18" charset="0"/>
              </a:rPr>
              <a:t>Gábor</a:t>
            </a:r>
            <a:r>
              <a:rPr lang="sk-SK" altLang="sk-SK" sz="2400" b="1" dirty="0">
                <a:solidFill>
                  <a:srgbClr val="C00000"/>
                </a:solidFill>
                <a:latin typeface="Castellar" pitchFamily="18" charset="0"/>
              </a:rPr>
              <a:t> </a:t>
            </a:r>
            <a:r>
              <a:rPr lang="sk-SK" altLang="sk-SK" sz="2400" b="1" dirty="0" err="1">
                <a:solidFill>
                  <a:srgbClr val="C00000"/>
                </a:solidFill>
                <a:latin typeface="Castellar" pitchFamily="18" charset="0"/>
              </a:rPr>
              <a:t>Vlkolinský</a:t>
            </a:r>
            <a:endParaRPr lang="sk-SK" altLang="sk-SK" sz="2400" b="1" dirty="0">
              <a:solidFill>
                <a:srgbClr val="C00000"/>
              </a:solidFill>
              <a:latin typeface="Castellar" pitchFamily="18" charset="0"/>
            </a:endParaRPr>
          </a:p>
          <a:p>
            <a:pPr>
              <a:buNone/>
            </a:pPr>
            <a:endParaRPr lang="sk-SK" altLang="sk-SK" sz="2400" b="1" dirty="0">
              <a:solidFill>
                <a:srgbClr val="C00000"/>
              </a:solidFill>
              <a:latin typeface="Castellar" pitchFamily="18" charset="0"/>
            </a:endParaRPr>
          </a:p>
          <a:p>
            <a:pPr>
              <a:buNone/>
            </a:pPr>
            <a:r>
              <a:rPr lang="sk-SK" altLang="sk-SK" sz="2400" b="1" dirty="0">
                <a:solidFill>
                  <a:srgbClr val="C00000"/>
                </a:solidFill>
                <a:latin typeface="Castellar" pitchFamily="18" charset="0"/>
              </a:rPr>
              <a:t>    </a:t>
            </a:r>
            <a:r>
              <a:rPr lang="sk-SK" altLang="sk-SK" sz="2400" dirty="0">
                <a:latin typeface="Castellar" pitchFamily="18" charset="0"/>
              </a:rPr>
              <a:t>Dráma</a:t>
            </a:r>
            <a:r>
              <a:rPr lang="sk-SK" altLang="sk-SK" sz="2400" b="1" dirty="0">
                <a:solidFill>
                  <a:srgbClr val="C00000"/>
                </a:solidFill>
                <a:latin typeface="Castellar" pitchFamily="18" charset="0"/>
              </a:rPr>
              <a:t> – Na Luciu</a:t>
            </a:r>
          </a:p>
          <a:p>
            <a:pPr>
              <a:buNone/>
            </a:pPr>
            <a:r>
              <a:rPr lang="sk-SK" altLang="sk-SK" sz="2400" b="1" dirty="0">
                <a:solidFill>
                  <a:srgbClr val="C00000"/>
                </a:solidFill>
                <a:latin typeface="Castellar" pitchFamily="18" charset="0"/>
              </a:rPr>
              <a:t>                    Herodes a </a:t>
            </a:r>
            <a:r>
              <a:rPr lang="sk-SK" altLang="sk-SK" sz="2400" b="1" dirty="0" err="1">
                <a:solidFill>
                  <a:srgbClr val="C00000"/>
                </a:solidFill>
                <a:latin typeface="Castellar" pitchFamily="18" charset="0"/>
              </a:rPr>
              <a:t>Herodias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191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322873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ZUZANKA HRAŠKOVIE</a:t>
            </a:r>
            <a:br>
              <a:rPr lang="sk-SK" dirty="0" smtClean="0"/>
            </a:br>
            <a:r>
              <a:rPr lang="sk-SK" sz="2400" b="0" dirty="0"/>
              <a:t>V</a:t>
            </a:r>
            <a:r>
              <a:rPr lang="sk-SK" sz="2400" b="0" dirty="0" smtClean="0"/>
              <a:t> </a:t>
            </a:r>
            <a:r>
              <a:rPr lang="sk-SK" sz="2400" b="0" dirty="0"/>
              <a:t>ľ</a:t>
            </a:r>
            <a:r>
              <a:rPr lang="sk-SK" sz="2400" b="0" dirty="0" smtClean="0"/>
              <a:t>udovej </a:t>
            </a:r>
            <a:r>
              <a:rPr lang="sk-SK" sz="2400" b="0" dirty="0"/>
              <a:t>s</a:t>
            </a:r>
            <a:r>
              <a:rPr lang="sk-SK" sz="2400" b="0" dirty="0" smtClean="0"/>
              <a:t>lovesnosti, v rozprávkach, povestiach, piesňach je osud siroty vždy krutý. V baladách sa zlý osud sirôt vystupňuje do tragédie. O smutnom a ťažkom osude Zuzanky rozpráva aj slovenský básnik Pavol Országh Hviezdoslav.</a:t>
            </a:r>
            <a:br>
              <a:rPr lang="sk-SK" sz="2400" b="0" dirty="0" smtClean="0"/>
            </a:b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54" y="3296990"/>
            <a:ext cx="4880020" cy="294174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Tlačidlo akcie: Domov 1">
            <a:hlinkClick r:id="rId6" action="ppaction://hlinksldjump" highlightClick="1"/>
          </p:cNvPr>
          <p:cNvSpPr/>
          <p:nvPr/>
        </p:nvSpPr>
        <p:spPr>
          <a:xfrm>
            <a:off x="11616744" y="6503831"/>
            <a:ext cx="412124" cy="354169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0482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707527" y="1712890"/>
            <a:ext cx="3657600" cy="2099256"/>
          </a:xfrm>
          <a:ln w="762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sk-SK" dirty="0"/>
              <a:t>Balada plná smútku a bolesti, kde niet </a:t>
            </a:r>
            <a:r>
              <a:rPr lang="sk-SK" dirty="0" smtClean="0"/>
              <a:t>záchrany, končí sa tragickou smrťou Zuzanky.</a:t>
            </a:r>
            <a:r>
              <a:rPr lang="sk-SK" b="0" dirty="0" smtClean="0"/>
              <a:t/>
            </a:r>
            <a:br>
              <a:rPr lang="sk-SK" b="0" dirty="0" smtClean="0"/>
            </a:b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 smtClean="0">
                <a:solidFill>
                  <a:schemeClr val="accent2">
                    <a:lumMod val="50000"/>
                  </a:schemeClr>
                </a:solidFill>
              </a:rPr>
              <a:t>Sociálna  balada</a:t>
            </a:r>
            <a:endParaRPr lang="sk-SK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Zástupný symbol obrázka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4" b="20014"/>
          <a:stretch>
            <a:fillRect/>
          </a:stretch>
        </p:blipFill>
        <p:spPr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Tlačidlo akcie: Domov 1">
            <a:hlinkClick r:id="rId4" action="ppaction://hlinksldjump" highlightClick="1"/>
          </p:cNvPr>
          <p:cNvSpPr/>
          <p:nvPr/>
        </p:nvSpPr>
        <p:spPr>
          <a:xfrm>
            <a:off x="11590986" y="6439437"/>
            <a:ext cx="476518" cy="418563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9902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128788"/>
            <a:ext cx="9997439" cy="6593983"/>
          </a:xfrm>
          <a:ln w="762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200" dirty="0" smtClean="0"/>
              <a:t>Literárny druh: lyrika</a:t>
            </a:r>
            <a:br>
              <a:rPr lang="sk-SK" sz="2200" dirty="0" smtClean="0"/>
            </a:br>
            <a:r>
              <a:rPr lang="sk-SK" sz="2200" dirty="0" smtClean="0"/>
              <a:t>Literárna forma: poézia</a:t>
            </a:r>
            <a:br>
              <a:rPr lang="sk-SK" sz="2200" dirty="0" smtClean="0"/>
            </a:br>
            <a:r>
              <a:rPr lang="sk-SK" sz="2200" dirty="0" smtClean="0"/>
              <a:t>Literárny žáner: sociálna balada</a:t>
            </a:r>
            <a:br>
              <a:rPr lang="sk-SK" sz="2200" dirty="0" smtClean="0"/>
            </a:br>
            <a:r>
              <a:rPr lang="sk-SK" sz="2200" dirty="0" smtClean="0"/>
              <a:t>Hlavná postava: Zuzanka</a:t>
            </a:r>
            <a:br>
              <a:rPr lang="sk-SK" sz="2200" dirty="0" smtClean="0"/>
            </a:br>
            <a:r>
              <a:rPr lang="sk-SK" sz="2200" dirty="0" smtClean="0"/>
              <a:t>Vedľajšie postavy: macocha, Jurko, tato, vojak, teta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800" u="sng" dirty="0" smtClean="0"/>
              <a:t>Básnické umelecké prostriedky:</a:t>
            </a:r>
            <a:r>
              <a:rPr lang="sk-SK" sz="1800" u="sng" dirty="0"/>
              <a:t/>
            </a:r>
            <a:br>
              <a:rPr lang="sk-SK" sz="1800" u="sng" dirty="0"/>
            </a:br>
            <a:r>
              <a:rPr lang="sk-SK" sz="1800" dirty="0" smtClean="0"/>
              <a:t>                                     Prirovnanie: </a:t>
            </a:r>
            <a:r>
              <a:rPr lang="sk-SK" sz="1800" b="0" dirty="0" smtClean="0"/>
              <a:t>vtáča jak splašené</a:t>
            </a:r>
            <a:br>
              <a:rPr lang="sk-SK" sz="1800" b="0" dirty="0" smtClean="0"/>
            </a:br>
            <a:r>
              <a:rPr lang="sk-SK" sz="1800" b="0" dirty="0" smtClean="0"/>
              <a:t>                                                                               </a:t>
            </a:r>
            <a:r>
              <a:rPr lang="sk-SK" sz="1800" dirty="0" smtClean="0"/>
              <a:t>Personifikácia: </a:t>
            </a:r>
            <a:r>
              <a:rPr lang="sk-SK" sz="1800" b="0" dirty="0" smtClean="0"/>
              <a:t>vzal ho  besný prúd, kúdol hnal na pole</a:t>
            </a:r>
            <a:br>
              <a:rPr lang="sk-SK" sz="1800" b="0" dirty="0" smtClean="0"/>
            </a:br>
            <a:r>
              <a:rPr lang="sk-SK" sz="1800" b="0" dirty="0" smtClean="0"/>
              <a:t>                                  </a:t>
            </a:r>
            <a:r>
              <a:rPr lang="sk-SK" sz="1800" dirty="0" smtClean="0"/>
              <a:t>Epiteton: </a:t>
            </a:r>
            <a:r>
              <a:rPr lang="sk-SK" sz="1800" b="0" dirty="0" err="1" smtClean="0"/>
              <a:t>tys</a:t>
            </a:r>
            <a:r>
              <a:rPr lang="sk-SK" sz="1800" b="0" dirty="0" smtClean="0"/>
              <a:t> kvet môj milený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                                   Metafora: </a:t>
            </a:r>
            <a:r>
              <a:rPr lang="sk-SK" sz="1800" b="0" dirty="0" smtClean="0"/>
              <a:t>pôjdem jej nakydať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1800" dirty="0" smtClean="0"/>
              <a:t>Nevlastný brat Jurko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91" y="3364136"/>
            <a:ext cx="3198768" cy="311762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lačidlo akcie: Domov 3">
            <a:hlinkClick r:id="rId4" action="ppaction://hlinksldjump" highlightClick="1"/>
          </p:cNvPr>
          <p:cNvSpPr/>
          <p:nvPr/>
        </p:nvSpPr>
        <p:spPr>
          <a:xfrm>
            <a:off x="11256823" y="6240754"/>
            <a:ext cx="436508" cy="48201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928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19"/>
            <a:ext cx="9997440" cy="6319663"/>
          </a:xfrm>
          <a:ln w="762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/>
              <a:t/>
            </a:r>
            <a:br>
              <a:rPr lang="sk-SK" sz="2200" dirty="0"/>
            </a:b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3100" dirty="0" smtClean="0"/>
              <a:t>Zuzanka </a:t>
            </a:r>
            <a:r>
              <a:rPr lang="sk-SK" sz="3100" dirty="0" err="1"/>
              <a:t>Hraškuľča</a:t>
            </a:r>
            <a:r>
              <a:rPr lang="sk-SK" sz="3100" dirty="0"/>
              <a:t>: púpavka, žubrienka.</a:t>
            </a:r>
            <a:br>
              <a:rPr lang="sk-SK" sz="3100" dirty="0"/>
            </a:br>
            <a:r>
              <a:rPr lang="sk-SK" sz="3100" dirty="0"/>
              <a:t>Ubije mater ju: zaplače, postenká,</a:t>
            </a:r>
            <a:br>
              <a:rPr lang="sk-SK" sz="3100" dirty="0"/>
            </a:br>
            <a:r>
              <a:rPr lang="sk-SK" sz="3100" dirty="0"/>
              <a:t>v kútik sa utúliac, metla kde, u dverí;</a:t>
            </a:r>
            <a:br>
              <a:rPr lang="sk-SK" sz="3100" dirty="0"/>
            </a:br>
            <a:r>
              <a:rPr lang="sk-SK" sz="3100" dirty="0"/>
              <a:t>zodvihne z úchytku</a:t>
            </a:r>
            <a:br>
              <a:rPr lang="sk-SK" sz="3100" dirty="0"/>
            </a:br>
            <a:r>
              <a:rPr lang="sk-SK" sz="3100" dirty="0" err="1"/>
              <a:t>posúcha</a:t>
            </a:r>
            <a:r>
              <a:rPr lang="sk-SK" sz="3100" dirty="0"/>
              <a:t> úlomček, </a:t>
            </a:r>
            <a:r>
              <a:rPr lang="sk-SK" sz="3100" dirty="0" err="1"/>
              <a:t>upadlý</a:t>
            </a:r>
            <a:r>
              <a:rPr lang="sk-SK" sz="3100" dirty="0"/>
              <a:t> materi:</a:t>
            </a:r>
            <a:br>
              <a:rPr lang="sk-SK" sz="3100" dirty="0"/>
            </a:br>
            <a:r>
              <a:rPr lang="sk-SK" sz="3100" dirty="0"/>
              <a:t>zúbky naň vycerí…</a:t>
            </a:r>
            <a:br>
              <a:rPr lang="sk-SK" sz="3100" dirty="0"/>
            </a:br>
            <a:r>
              <a:rPr lang="sk-SK" sz="3100" dirty="0"/>
              <a:t>Zabudne na bitku</a:t>
            </a:r>
            <a:r>
              <a:rPr lang="sk-SK" sz="3100" dirty="0" smtClean="0"/>
              <a:t>.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/>
              <a:t/>
            </a:r>
            <a:br>
              <a:rPr lang="sk-SK" sz="2200" dirty="0"/>
            </a:br>
            <a:r>
              <a:rPr lang="sk-SK" sz="2200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https://www.youtube.com/watch?v=Lx2HbtXk2vc</a:t>
            </a:r>
            <a:r>
              <a:rPr lang="sk-SK" sz="1000" b="0" dirty="0"/>
              <a:t/>
            </a:r>
            <a:br>
              <a:rPr lang="sk-SK" sz="1000" b="0" dirty="0"/>
            </a:br>
            <a:r>
              <a:rPr lang="sk-SK" sz="1000" b="0" dirty="0"/>
              <a:t/>
            </a:r>
            <a:br>
              <a:rPr lang="sk-SK" sz="1000" b="0" dirty="0"/>
            </a:br>
            <a:endParaRPr lang="sk-SK" sz="10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79" y="4211391"/>
            <a:ext cx="2759514" cy="1622523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lačidlo akcie: Domov 3">
            <a:hlinkClick r:id="rId5" action="ppaction://hlinksldjump" highlightClick="1"/>
          </p:cNvPr>
          <p:cNvSpPr/>
          <p:nvPr/>
        </p:nvSpPr>
        <p:spPr>
          <a:xfrm>
            <a:off x="11307651" y="6001556"/>
            <a:ext cx="476518" cy="47651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7741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19"/>
            <a:ext cx="9997440" cy="4413591"/>
          </a:xfrm>
          <a:ln w="762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sz="1600" b="0" dirty="0" smtClean="0"/>
              <a:t/>
            </a:r>
            <a:br>
              <a:rPr lang="sk-SK" sz="1600" b="0" dirty="0" smtClean="0"/>
            </a:br>
            <a:r>
              <a:rPr lang="sk-SK" sz="1600" b="0" dirty="0"/>
              <a:t/>
            </a:r>
            <a:br>
              <a:rPr lang="sk-SK" sz="1600" b="0" dirty="0"/>
            </a:br>
            <a:r>
              <a:rPr lang="sk-SK" sz="1600" b="0" dirty="0" smtClean="0"/>
              <a:t/>
            </a:r>
            <a:br>
              <a:rPr lang="sk-SK" sz="1600" b="0" dirty="0" smtClean="0"/>
            </a:br>
            <a:r>
              <a:rPr lang="sk-SK" sz="2700" dirty="0" smtClean="0"/>
              <a:t>Fikajúc</a:t>
            </a:r>
            <a:r>
              <a:rPr lang="sk-SK" sz="2700" dirty="0"/>
              <a:t>, prihnalo na </a:t>
            </a:r>
            <a:r>
              <a:rPr lang="sk-SK" sz="2700" dirty="0" err="1"/>
              <a:t>cmiter</a:t>
            </a:r>
            <a:r>
              <a:rPr lang="sk-SK" sz="2700" dirty="0"/>
              <a:t>. U hrobu</a:t>
            </a:r>
            <a:br>
              <a:rPr lang="sk-SK" sz="2700" dirty="0"/>
            </a:br>
            <a:r>
              <a:rPr lang="sk-SK" sz="2700" dirty="0"/>
              <a:t>pokľaklo — Bolestnú zodvihlo žalobu:</a:t>
            </a:r>
            <a:br>
              <a:rPr lang="sk-SK" sz="2700" dirty="0"/>
            </a:br>
            <a:r>
              <a:rPr lang="sk-SK" sz="2700" dirty="0"/>
              <a:t>„</a:t>
            </a:r>
            <a:r>
              <a:rPr lang="sk-SK" sz="2700" dirty="0" err="1"/>
              <a:t>Mamičko</a:t>
            </a:r>
            <a:r>
              <a:rPr lang="sk-SK" sz="2700" dirty="0"/>
              <a:t>, nespite! vstaňte! Veď po svite…</a:t>
            </a:r>
            <a:br>
              <a:rPr lang="sk-SK" sz="2700" dirty="0"/>
            </a:br>
            <a:r>
              <a:rPr lang="sk-SK" sz="2700" dirty="0"/>
              <a:t>Chráňte si </a:t>
            </a:r>
            <a:r>
              <a:rPr lang="sk-SK" sz="2700" dirty="0" err="1"/>
              <a:t>Zuzičku</a:t>
            </a:r>
            <a:r>
              <a:rPr lang="sk-SK" sz="2700" dirty="0"/>
              <a:t>;</a:t>
            </a:r>
            <a:br>
              <a:rPr lang="sk-SK" sz="2700" dirty="0"/>
            </a:br>
            <a:r>
              <a:rPr lang="sk-SK" sz="2700" dirty="0"/>
              <a:t>macocha… zas ju… až zranila, pozrite!</a:t>
            </a:r>
            <a:br>
              <a:rPr lang="sk-SK" sz="2700" dirty="0"/>
            </a:br>
            <a:r>
              <a:rPr lang="sk-SK" sz="2700" dirty="0"/>
              <a:t>Boľká, </a:t>
            </a:r>
            <a:r>
              <a:rPr lang="sk-SK" sz="2700" dirty="0" err="1"/>
              <a:t>špie</a:t>
            </a:r>
            <a:r>
              <a:rPr lang="sk-SK" sz="2700" dirty="0"/>
              <a:t> — dúchnite…</a:t>
            </a:r>
            <a:br>
              <a:rPr lang="sk-SK" sz="2700" dirty="0"/>
            </a:br>
            <a:r>
              <a:rPr lang="sk-SK" sz="2700" dirty="0"/>
              <a:t>Ochlaďte hlavičku —</a:t>
            </a: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b="0" dirty="0"/>
              <a:t/>
            </a:r>
            <a:br>
              <a:rPr lang="sk-SK" b="0" dirty="0"/>
            </a:br>
            <a:r>
              <a:rPr lang="sk-SK" b="0" dirty="0"/>
              <a:t/>
            </a:r>
            <a:br>
              <a:rPr lang="sk-SK" b="0" dirty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7" y="4752305"/>
            <a:ext cx="2634759" cy="210569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lačidlo akcie: Domov 3">
            <a:hlinkClick r:id="rId4" action="ppaction://hlinksldjump" highlightClick="1"/>
          </p:cNvPr>
          <p:cNvSpPr/>
          <p:nvPr/>
        </p:nvSpPr>
        <p:spPr>
          <a:xfrm>
            <a:off x="11449318" y="6439437"/>
            <a:ext cx="462266" cy="418563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9540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ablóna návrhu Lisované lis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565515_TF03460542" id="{2E47D665-2A32-4B4A-839C-096D1DB7F941}" vid="{6281E1FA-1567-4FC3-B55C-458557949CD5}"/>
    </a:ext>
  </a:extLst>
</a:theme>
</file>

<file path=ppt/theme/theme2.xml><?xml version="1.0" encoding="utf-8"?>
<a:theme xmlns:a="http://schemas.openxmlformats.org/drawingml/2006/main" name="Motív balíka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FED04C-AD43-4E06-AD63-36D8B5E8378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Snímky s dizajnom Lisované listy</Template>
  <TotalTime>294</TotalTime>
  <Words>74</Words>
  <Application>Microsoft Office PowerPoint</Application>
  <PresentationFormat>Vlastná</PresentationFormat>
  <Paragraphs>36</Paragraphs>
  <Slides>11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Šablóna návrhu Lisované listy</vt:lpstr>
      <vt:lpstr> </vt:lpstr>
      <vt:lpstr>      Čo je sociálna balada? Balada je báseň, ktorá má smutný dej a zväčša aj tragický koniec. Vznikla v minulosti ako ľudové umenie, šírila sa ústnym podaním. Ak je balada zbavená rozprávkových čŕt, ide o sociálnu baladu, v ktorej sú opisované sociálne problémy ľudí – bieda, hlad, vojny, týranie, ...</vt:lpstr>
      <vt:lpstr>    Pavol Országh Hviezdoslav Narodil sa v roku 1849 vo Vyšnom Kubíne a zomrel v roku 1921 v Dolnom Kubíne. Bol slovenským básnikom, dramatikom, spisovateľom, prekladateľom. Je jednou z vedúcich osobností slovenskej literatúry a slovenskej kultúry. Vlastným menom Pavol Országh (umelecké meno Hviezdoslav – rád sa díval na hviezdy).  </vt:lpstr>
      <vt:lpstr>Diela :</vt:lpstr>
      <vt:lpstr>ZUZANKA HRAŠKOVIE V ľudovej slovesnosti, v rozprávkach, povestiach, piesňach je osud siroty vždy krutý. V baladách sa zlý osud sirôt vystupňuje do tragédie. O smutnom a ťažkom osude Zuzanky rozpráva aj slovenský básnik Pavol Országh Hviezdoslav. </vt:lpstr>
      <vt:lpstr>Balada plná smútku a bolesti, kde niet záchrany, končí sa tragickou smrťou Zuzanky. </vt:lpstr>
      <vt:lpstr>     Literárny druh: lyrika Literárna forma: poézia Literárny žáner: sociálna balada Hlavná postava: Zuzanka Vedľajšie postavy: macocha, Jurko, tato, vojak, teta Básnické umelecké prostriedky:                                      Prirovnanie: vtáča jak splašené                                                                                Personifikácia: vzal ho  besný prúd, kúdol hnal na pole                                   Epiteton: tys kvet môj milený                                    Metafora: pôjdem jej nakydať      Nevlastný brat Jurko</vt:lpstr>
      <vt:lpstr>   Zuzanka Hraškuľča: púpavka, žubrienka. Ubije mater ju: zaplače, postenká, v kútik sa utúliac, metla kde, u dverí; zodvihne z úchytku posúcha úlomček, upadlý materi: zúbky naň vycerí… Zabudne na bitku.  https://www.youtube.com/watch?v=Lx2HbtXk2vc  </vt:lpstr>
      <vt:lpstr>   Fikajúc, prihnalo na cmiter. U hrobu pokľaklo — Bolestnú zodvihlo žalobu: „Mamičko, nespite! vstaňte! Veď po svite… Chráňte si Zuzičku; macocha… zas ju… až zranila, pozrite! Boľká, špie — dúchnite… Ochlaďte hlavičku —    </vt:lpstr>
      <vt:lpstr>  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Moderné prezentačné nástroje v edukácii</dc:title>
  <dc:creator>papulka</dc:creator>
  <cp:lastModifiedBy>Darinka-NB</cp:lastModifiedBy>
  <cp:revision>65</cp:revision>
  <dcterms:created xsi:type="dcterms:W3CDTF">2019-05-17T17:28:51Z</dcterms:created>
  <dcterms:modified xsi:type="dcterms:W3CDTF">2021-01-10T21:00:06Z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