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784E"/>
    <a:srgbClr val="F4E8DC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2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2DD57-2966-4EA9-87ED-5F38E99F65F1}" type="datetimeFigureOut">
              <a:rPr lang="sk-SK" smtClean="0"/>
              <a:t>12. 10. 2011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7D243-6BE2-4409-AEDA-0A4F1C98C81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84004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2DD57-2966-4EA9-87ED-5F38E99F65F1}" type="datetimeFigureOut">
              <a:rPr lang="sk-SK" smtClean="0"/>
              <a:t>12. 10. 2011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7D243-6BE2-4409-AEDA-0A4F1C98C81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92100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2DD57-2966-4EA9-87ED-5F38E99F65F1}" type="datetimeFigureOut">
              <a:rPr lang="sk-SK" smtClean="0"/>
              <a:t>12. 10. 2011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7D243-6BE2-4409-AEDA-0A4F1C98C81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64178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2DD57-2966-4EA9-87ED-5F38E99F65F1}" type="datetimeFigureOut">
              <a:rPr lang="sk-SK" smtClean="0"/>
              <a:t>12. 10. 2011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7D243-6BE2-4409-AEDA-0A4F1C98C81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47464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2DD57-2966-4EA9-87ED-5F38E99F65F1}" type="datetimeFigureOut">
              <a:rPr lang="sk-SK" smtClean="0"/>
              <a:t>12. 10. 2011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7D243-6BE2-4409-AEDA-0A4F1C98C81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64461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2DD57-2966-4EA9-87ED-5F38E99F65F1}" type="datetimeFigureOut">
              <a:rPr lang="sk-SK" smtClean="0"/>
              <a:t>12. 10. 2011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7D243-6BE2-4409-AEDA-0A4F1C98C81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41138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2DD57-2966-4EA9-87ED-5F38E99F65F1}" type="datetimeFigureOut">
              <a:rPr lang="sk-SK" smtClean="0"/>
              <a:t>12. 10. 2011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7D243-6BE2-4409-AEDA-0A4F1C98C81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89645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2DD57-2966-4EA9-87ED-5F38E99F65F1}" type="datetimeFigureOut">
              <a:rPr lang="sk-SK" smtClean="0"/>
              <a:t>12. 10. 2011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7D243-6BE2-4409-AEDA-0A4F1C98C81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89411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2DD57-2966-4EA9-87ED-5F38E99F65F1}" type="datetimeFigureOut">
              <a:rPr lang="sk-SK" smtClean="0"/>
              <a:t>12. 10. 2011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7D243-6BE2-4409-AEDA-0A4F1C98C81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04938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2DD57-2966-4EA9-87ED-5F38E99F65F1}" type="datetimeFigureOut">
              <a:rPr lang="sk-SK" smtClean="0"/>
              <a:t>12. 10. 2011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7D243-6BE2-4409-AEDA-0A4F1C98C81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14593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2DD57-2966-4EA9-87ED-5F38E99F65F1}" type="datetimeFigureOut">
              <a:rPr lang="sk-SK" smtClean="0"/>
              <a:t>12. 10. 2011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7D243-6BE2-4409-AEDA-0A4F1C98C81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91681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82DD57-2966-4EA9-87ED-5F38E99F65F1}" type="datetimeFigureOut">
              <a:rPr lang="sk-SK" smtClean="0"/>
              <a:t>12. 10. 2011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27D243-6BE2-4409-AEDA-0A4F1C98C81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10449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5470376" cy="1470025"/>
          </a:xfrm>
        </p:spPr>
        <p:txBody>
          <a:bodyPr>
            <a:normAutofit fontScale="90000"/>
          </a:bodyPr>
          <a:lstStyle/>
          <a:p>
            <a:r>
              <a:rPr lang="sk-SK" sz="60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Andrej Sládkovič</a:t>
            </a:r>
            <a:r>
              <a:rPr lang="sk-SK" sz="60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sk-SK" sz="60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k-SK" sz="36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1820 </a:t>
            </a:r>
            <a:r>
              <a:rPr lang="sk-SK" sz="36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sk-SK" sz="36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1872</a:t>
            </a:r>
            <a:endParaRPr lang="sk-SK" sz="3600" b="1" dirty="0"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907704" y="4077072"/>
            <a:ext cx="2984376" cy="1752600"/>
          </a:xfrm>
        </p:spPr>
        <p:txBody>
          <a:bodyPr>
            <a:normAutofit/>
          </a:bodyPr>
          <a:lstStyle/>
          <a:p>
            <a:pPr algn="l"/>
            <a:r>
              <a:rPr lang="sk-SK" sz="60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Marína</a:t>
            </a:r>
            <a:endParaRPr lang="sk-SK" sz="6000" b="1" dirty="0"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1484784"/>
            <a:ext cx="2371700" cy="3241323"/>
          </a:xfrm>
          <a:prstGeom prst="rect">
            <a:avLst/>
          </a:prstGeom>
          <a:noFill/>
          <a:ln w="101600" cmpd="tri">
            <a:solidFill>
              <a:schemeClr val="accent6">
                <a:lumMod val="20000"/>
                <a:lumOff val="80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85930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k-SK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Zo života autora</a:t>
            </a:r>
            <a:endParaRPr lang="sk-SK" b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7715200" cy="4525963"/>
          </a:xfrm>
        </p:spPr>
        <p:txBody>
          <a:bodyPr>
            <a:normAutofit/>
          </a:bodyPr>
          <a:lstStyle/>
          <a:p>
            <a:r>
              <a:rPr lang="sk-SK" dirty="0">
                <a:solidFill>
                  <a:schemeClr val="bg1"/>
                </a:solidFill>
              </a:rPr>
              <a:t>vlastným menom Andrej </a:t>
            </a:r>
            <a:r>
              <a:rPr lang="sk-SK" dirty="0" err="1">
                <a:solidFill>
                  <a:schemeClr val="bg1"/>
                </a:solidFill>
              </a:rPr>
              <a:t>Braxatoris</a:t>
            </a:r>
            <a:endParaRPr lang="sk-SK" dirty="0">
              <a:solidFill>
                <a:schemeClr val="bg1"/>
              </a:solidFill>
            </a:endParaRPr>
          </a:p>
          <a:p>
            <a:r>
              <a:rPr lang="sk-SK" dirty="0">
                <a:solidFill>
                  <a:schemeClr val="bg1"/>
                </a:solidFill>
              </a:rPr>
              <a:t>patrí ku generácii štúrovských básnikov</a:t>
            </a:r>
          </a:p>
          <a:p>
            <a:r>
              <a:rPr lang="sk-SK" dirty="0">
                <a:solidFill>
                  <a:schemeClr val="bg1"/>
                </a:solidFill>
              </a:rPr>
              <a:t>písal kratšie básne, ktorými reagoval na spoločenské udalosti ( Nehaňte ľud môj)</a:t>
            </a:r>
          </a:p>
          <a:p>
            <a:r>
              <a:rPr lang="sk-SK" dirty="0">
                <a:solidFill>
                  <a:schemeClr val="bg1"/>
                </a:solidFill>
              </a:rPr>
              <a:t>k najvýznamnejším dielam patrí :</a:t>
            </a:r>
          </a:p>
          <a:p>
            <a:pPr lvl="1"/>
            <a:r>
              <a:rPr lang="sk-SK" dirty="0">
                <a:solidFill>
                  <a:schemeClr val="bg1"/>
                </a:solidFill>
              </a:rPr>
              <a:t>lyrickoepická skladba </a:t>
            </a:r>
            <a:r>
              <a:rPr lang="sk-SK" b="1" i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Detvan </a:t>
            </a:r>
          </a:p>
          <a:p>
            <a:pPr lvl="1"/>
            <a:r>
              <a:rPr lang="sk-SK" dirty="0">
                <a:solidFill>
                  <a:schemeClr val="bg1"/>
                </a:solidFill>
              </a:rPr>
              <a:t>lyrická skladba </a:t>
            </a:r>
            <a:r>
              <a:rPr lang="sk-SK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Marína</a:t>
            </a:r>
            <a:endParaRPr lang="sk-SK" b="1" i="1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5941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r>
              <a:rPr lang="sk-SK" dirty="0">
                <a:solidFill>
                  <a:schemeClr val="bg2"/>
                </a:solidFill>
              </a:rPr>
              <a:t>narodil sa v Krupine, v rodine učiteľa a literáta</a:t>
            </a:r>
          </a:p>
          <a:p>
            <a:r>
              <a:rPr lang="sk-SK" dirty="0">
                <a:solidFill>
                  <a:schemeClr val="bg2"/>
                </a:solidFill>
              </a:rPr>
              <a:t>živil sa súkromnými hodinami v meštianskych domoch, v rodine </a:t>
            </a:r>
            <a:r>
              <a:rPr lang="sk-SK" dirty="0" err="1" smtClean="0">
                <a:solidFill>
                  <a:schemeClr val="bg2"/>
                </a:solidFill>
              </a:rPr>
              <a:t>Pischlovcov</a:t>
            </a:r>
            <a:r>
              <a:rPr lang="sk-SK" dirty="0" smtClean="0">
                <a:solidFill>
                  <a:schemeClr val="bg2"/>
                </a:solidFill>
              </a:rPr>
              <a:t> </a:t>
            </a:r>
            <a:r>
              <a:rPr lang="sk-SK" dirty="0">
                <a:solidFill>
                  <a:schemeClr val="bg2"/>
                </a:solidFill>
              </a:rPr>
              <a:t>sa zaľúbil do dcéry Márie</a:t>
            </a:r>
          </a:p>
          <a:p>
            <a:r>
              <a:rPr lang="sk-SK" dirty="0">
                <a:solidFill>
                  <a:schemeClr val="bg2"/>
                </a:solidFill>
              </a:rPr>
              <a:t>1840 – študoval na lýceu v Bratislave, rok bol vychovávateľom</a:t>
            </a:r>
          </a:p>
          <a:p>
            <a:r>
              <a:rPr lang="sk-SK" dirty="0">
                <a:solidFill>
                  <a:schemeClr val="bg2"/>
                </a:solidFill>
              </a:rPr>
              <a:t>1843 – 44 študoval na univerzite v </a:t>
            </a:r>
            <a:r>
              <a:rPr lang="sk-SK" dirty="0" err="1">
                <a:solidFill>
                  <a:schemeClr val="bg2"/>
                </a:solidFill>
              </a:rPr>
              <a:t>Halle</a:t>
            </a:r>
            <a:endParaRPr lang="sk-SK" dirty="0">
              <a:solidFill>
                <a:schemeClr val="bg2"/>
              </a:solidFill>
            </a:endParaRPr>
          </a:p>
          <a:p>
            <a:r>
              <a:rPr lang="sk-SK" dirty="0">
                <a:solidFill>
                  <a:schemeClr val="bg2"/>
                </a:solidFill>
              </a:rPr>
              <a:t>ťažko naňho </a:t>
            </a:r>
            <a:r>
              <a:rPr lang="sk-SK" dirty="0" err="1">
                <a:solidFill>
                  <a:schemeClr val="bg2"/>
                </a:solidFill>
              </a:rPr>
              <a:t>zapôsoboil</a:t>
            </a:r>
            <a:r>
              <a:rPr lang="sk-SK" dirty="0">
                <a:solidFill>
                  <a:schemeClr val="bg2"/>
                </a:solidFill>
              </a:rPr>
              <a:t> rozchod s Milovanou Máriou, ktorú rodičia vydali za bohatého </a:t>
            </a:r>
            <a:r>
              <a:rPr lang="sk-SK" dirty="0" smtClean="0">
                <a:solidFill>
                  <a:schemeClr val="bg2"/>
                </a:solidFill>
              </a:rPr>
              <a:t>medovnikára</a:t>
            </a:r>
            <a:endParaRPr lang="sk-SK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6309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k-SK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Marína</a:t>
            </a:r>
            <a:endParaRPr lang="sk-SK" b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Literárny druh</a:t>
            </a:r>
            <a:r>
              <a:rPr lang="sk-SK" dirty="0" smtClean="0">
                <a:solidFill>
                  <a:schemeClr val="bg2">
                    <a:lumMod val="90000"/>
                  </a:schemeClr>
                </a:solidFill>
              </a:rPr>
              <a:t>:</a:t>
            </a:r>
          </a:p>
          <a:p>
            <a:pPr lvl="1"/>
            <a:r>
              <a:rPr lang="sk-SK" dirty="0" smtClean="0">
                <a:solidFill>
                  <a:schemeClr val="bg1"/>
                </a:solidFill>
              </a:rPr>
              <a:t>lyrika</a:t>
            </a:r>
            <a:endParaRPr lang="sk-SK" dirty="0" smtClean="0">
              <a:solidFill>
                <a:schemeClr val="bg1"/>
              </a:solidFill>
            </a:endParaRPr>
          </a:p>
          <a:p>
            <a:r>
              <a:rPr lang="sk-SK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Literárny žáner</a:t>
            </a:r>
            <a:r>
              <a:rPr lang="sk-SK" dirty="0" smtClean="0">
                <a:solidFill>
                  <a:schemeClr val="bg2">
                    <a:lumMod val="90000"/>
                  </a:schemeClr>
                </a:solidFill>
              </a:rPr>
              <a:t>:</a:t>
            </a:r>
          </a:p>
          <a:p>
            <a:pPr lvl="1"/>
            <a:r>
              <a:rPr lang="sk-SK" dirty="0" smtClean="0">
                <a:solidFill>
                  <a:schemeClr val="bg1"/>
                </a:solidFill>
              </a:rPr>
              <a:t>lyrická báseň</a:t>
            </a:r>
            <a:endParaRPr lang="sk-SK" dirty="0" smtClean="0">
              <a:solidFill>
                <a:schemeClr val="bg1"/>
              </a:solidFill>
            </a:endParaRPr>
          </a:p>
          <a:p>
            <a:r>
              <a:rPr lang="sk-SK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Literárna forma</a:t>
            </a:r>
            <a:r>
              <a:rPr lang="sk-SK" dirty="0" smtClean="0">
                <a:solidFill>
                  <a:schemeClr val="bg2">
                    <a:lumMod val="90000"/>
                  </a:schemeClr>
                </a:solidFill>
              </a:rPr>
              <a:t>:</a:t>
            </a:r>
          </a:p>
          <a:p>
            <a:pPr lvl="1"/>
            <a:r>
              <a:rPr lang="sk-SK" dirty="0" smtClean="0">
                <a:solidFill>
                  <a:schemeClr val="bg1"/>
                </a:solidFill>
              </a:rPr>
              <a:t>poézia</a:t>
            </a:r>
            <a:endParaRPr lang="sk-SK" dirty="0">
              <a:solidFill>
                <a:schemeClr val="bg1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1818060"/>
            <a:ext cx="4752975" cy="3248025"/>
          </a:xfrm>
          <a:prstGeom prst="rect">
            <a:avLst/>
          </a:prstGeom>
          <a:noFill/>
          <a:ln w="101600" cmpd="tri">
            <a:solidFill>
              <a:schemeClr val="accent6">
                <a:lumMod val="40000"/>
                <a:lumOff val="60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BlokTextu 3"/>
          <p:cNvSpPr txBox="1"/>
          <p:nvPr/>
        </p:nvSpPr>
        <p:spPr>
          <a:xfrm>
            <a:off x="4099619" y="5301208"/>
            <a:ext cx="437972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b="1" i="1" dirty="0"/>
              <a:t>Pamätná tabuľa na dome Márie </a:t>
            </a:r>
            <a:r>
              <a:rPr lang="sk-SK" b="1" i="1" dirty="0" err="1"/>
              <a:t>Pischlovej</a:t>
            </a:r>
            <a:r>
              <a:rPr lang="sk-SK" b="1" i="1" dirty="0"/>
              <a:t>, </a:t>
            </a:r>
            <a:endParaRPr lang="sk-SK" b="1" i="1" dirty="0" smtClean="0"/>
          </a:p>
          <a:p>
            <a:r>
              <a:rPr lang="sk-SK" b="1" i="1" dirty="0" smtClean="0"/>
              <a:t>Sládkovičovej </a:t>
            </a:r>
            <a:r>
              <a:rPr lang="sk-SK" b="1" i="1" dirty="0"/>
              <a:t>Maríny</a:t>
            </a:r>
            <a:r>
              <a:rPr lang="sk-SK" b="1" dirty="0"/>
              <a:t> </a:t>
            </a:r>
          </a:p>
          <a:p>
            <a:r>
              <a:rPr lang="sk-SK" b="1" dirty="0"/>
              <a:t>  </a:t>
            </a:r>
          </a:p>
          <a:p>
            <a:endParaRPr lang="sk-SK" b="1" dirty="0"/>
          </a:p>
        </p:txBody>
      </p:sp>
    </p:spTree>
    <p:extLst>
      <p:ext uri="{BB962C8B-B14F-4D97-AF65-F5344CB8AC3E}">
        <p14:creationId xmlns:p14="http://schemas.microsoft.com/office/powerpoint/2010/main" val="1922482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336704"/>
          </a:xfrm>
        </p:spPr>
        <p:txBody>
          <a:bodyPr>
            <a:normAutofit fontScale="85000" lnSpcReduction="20000"/>
          </a:bodyPr>
          <a:lstStyle/>
          <a:p>
            <a:r>
              <a:rPr lang="sk-SK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Téma</a:t>
            </a:r>
            <a:r>
              <a:rPr lang="sk-SK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:</a:t>
            </a:r>
          </a:p>
          <a:p>
            <a:pPr lvl="1"/>
            <a:r>
              <a:rPr lang="sk-SK" dirty="0" smtClean="0">
                <a:solidFill>
                  <a:schemeClr val="bg1"/>
                </a:solidFill>
              </a:rPr>
              <a:t>láska </a:t>
            </a:r>
          </a:p>
          <a:p>
            <a:pPr lvl="2"/>
            <a:r>
              <a:rPr lang="sk-SK" dirty="0" smtClean="0">
                <a:solidFill>
                  <a:schemeClr val="bg1"/>
                </a:solidFill>
              </a:rPr>
              <a:t>k žene</a:t>
            </a:r>
          </a:p>
          <a:p>
            <a:pPr lvl="2"/>
            <a:r>
              <a:rPr lang="sk-SK" dirty="0" smtClean="0">
                <a:solidFill>
                  <a:schemeClr val="bg1"/>
                </a:solidFill>
              </a:rPr>
              <a:t>k vlasti</a:t>
            </a:r>
            <a:endParaRPr lang="sk-SK" dirty="0" smtClean="0">
              <a:solidFill>
                <a:schemeClr val="bg1"/>
              </a:solidFill>
            </a:endParaRPr>
          </a:p>
          <a:p>
            <a:r>
              <a:rPr lang="sk-SK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Idea</a:t>
            </a:r>
            <a:r>
              <a:rPr lang="sk-SK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:</a:t>
            </a:r>
          </a:p>
          <a:p>
            <a:r>
              <a:rPr lang="sk-SK" dirty="0" smtClean="0">
                <a:solidFill>
                  <a:schemeClr val="bg1"/>
                </a:solidFill>
              </a:rPr>
              <a:t>autor sa vyrovnáva v skladbe s</a:t>
            </a:r>
            <a:r>
              <a:rPr lang="sk-SK" dirty="0">
                <a:solidFill>
                  <a:schemeClr val="bg1"/>
                </a:solidFill>
              </a:rPr>
              <a:t> vlastným ľúbostným zážitkom, ale aj </a:t>
            </a:r>
            <a:r>
              <a:rPr lang="sk-SK" dirty="0" smtClean="0">
                <a:solidFill>
                  <a:schemeClr val="bg1"/>
                </a:solidFill>
              </a:rPr>
              <a:t>s</a:t>
            </a:r>
            <a:r>
              <a:rPr lang="sk-SK" dirty="0">
                <a:solidFill>
                  <a:schemeClr val="bg1"/>
                </a:solidFill>
              </a:rPr>
              <a:t> predsudkami niektorých štúrovcov odsudzujúcich lásku k </a:t>
            </a:r>
            <a:r>
              <a:rPr lang="sk-SK" dirty="0" smtClean="0">
                <a:solidFill>
                  <a:schemeClr val="bg1"/>
                </a:solidFill>
              </a:rPr>
              <a:t>žene</a:t>
            </a:r>
          </a:p>
          <a:p>
            <a:r>
              <a:rPr lang="sk-SK" dirty="0" smtClean="0">
                <a:solidFill>
                  <a:schemeClr val="bg1"/>
                </a:solidFill>
              </a:rPr>
              <a:t>prvé </a:t>
            </a:r>
            <a:r>
              <a:rPr lang="sk-SK" dirty="0">
                <a:solidFill>
                  <a:schemeClr val="bg1"/>
                </a:solidFill>
              </a:rPr>
              <a:t>strofy – opisuje ideál krásy, ktorého stelesnením je </a:t>
            </a:r>
            <a:r>
              <a:rPr lang="sk-SK" dirty="0" smtClean="0">
                <a:solidFill>
                  <a:schemeClr val="bg1"/>
                </a:solidFill>
              </a:rPr>
              <a:t>Marína</a:t>
            </a:r>
          </a:p>
          <a:p>
            <a:r>
              <a:rPr lang="sk-SK" dirty="0" smtClean="0">
                <a:solidFill>
                  <a:schemeClr val="bg1"/>
                </a:solidFill>
              </a:rPr>
              <a:t>postupne </a:t>
            </a:r>
            <a:r>
              <a:rPr lang="sk-SK" dirty="0">
                <a:solidFill>
                  <a:schemeClr val="bg1"/>
                </a:solidFill>
              </a:rPr>
              <a:t>sa prelína básnikova láska k dievčine s láskou k otčine  </a:t>
            </a:r>
            <a:r>
              <a:rPr lang="sk-SK" dirty="0" smtClean="0">
                <a:solidFill>
                  <a:schemeClr val="bg1"/>
                </a:solidFill>
              </a:rPr>
              <a:t> -vlasti </a:t>
            </a:r>
            <a:endParaRPr lang="sk-SK" dirty="0">
              <a:solidFill>
                <a:schemeClr val="bg1"/>
              </a:solidFill>
            </a:endParaRPr>
          </a:p>
          <a:p>
            <a:r>
              <a:rPr lang="sk-SK" dirty="0" smtClean="0">
                <a:solidFill>
                  <a:schemeClr val="bg1"/>
                </a:solidFill>
              </a:rPr>
              <a:t>ľúbostný </a:t>
            </a:r>
            <a:r>
              <a:rPr lang="sk-SK" dirty="0">
                <a:solidFill>
                  <a:schemeClr val="bg1"/>
                </a:solidFill>
              </a:rPr>
              <a:t>cit zamieňa za mladosť – nechápe ho ako stav tela, ale </a:t>
            </a:r>
            <a:r>
              <a:rPr lang="sk-SK" dirty="0" smtClean="0">
                <a:solidFill>
                  <a:schemeClr val="bg1"/>
                </a:solidFill>
              </a:rPr>
              <a:t>stav duše</a:t>
            </a:r>
            <a:r>
              <a:rPr lang="sk-SK" dirty="0">
                <a:solidFill>
                  <a:schemeClr val="bg1"/>
                </a:solidFill>
              </a:rPr>
              <a:t>, túžbu človeka po kráse </a:t>
            </a:r>
            <a:endParaRPr lang="sk-SK" dirty="0" smtClean="0">
              <a:solidFill>
                <a:schemeClr val="bg1"/>
              </a:solidFill>
            </a:endParaRPr>
          </a:p>
          <a:p>
            <a:r>
              <a:rPr lang="sk-SK" dirty="0" smtClean="0">
                <a:solidFill>
                  <a:schemeClr val="bg1"/>
                </a:solidFill>
              </a:rPr>
              <a:t>láska </a:t>
            </a:r>
            <a:r>
              <a:rPr lang="sk-SK" dirty="0">
                <a:solidFill>
                  <a:schemeClr val="bg1"/>
                </a:solidFill>
              </a:rPr>
              <a:t>k národu sa stáva pokračovaním lásky k </a:t>
            </a:r>
            <a:r>
              <a:rPr lang="sk-SK" dirty="0" smtClean="0">
                <a:solidFill>
                  <a:schemeClr val="bg1"/>
                </a:solidFill>
              </a:rPr>
              <a:t>žene</a:t>
            </a:r>
          </a:p>
          <a:p>
            <a:r>
              <a:rPr lang="sk-SK" dirty="0" smtClean="0">
                <a:solidFill>
                  <a:schemeClr val="bg1"/>
                </a:solidFill>
              </a:rPr>
              <a:t>záver </a:t>
            </a:r>
            <a:r>
              <a:rPr lang="sk-SK" dirty="0">
                <a:solidFill>
                  <a:schemeClr val="bg1"/>
                </a:solidFill>
              </a:rPr>
              <a:t>nevyznieva tragicky, ale ako spomienka na krásnu lásku</a:t>
            </a:r>
          </a:p>
          <a:p>
            <a:endParaRPr lang="sk-SK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2589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k-SK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Kompozícia</a:t>
            </a:r>
            <a:endParaRPr lang="sk-SK" b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k-SK" dirty="0">
                <a:solidFill>
                  <a:schemeClr val="bg1"/>
                </a:solidFill>
              </a:rPr>
              <a:t>skladba sa začína venovaním a obsahuje 291 </a:t>
            </a:r>
            <a:r>
              <a:rPr lang="sk-SK" dirty="0" smtClean="0">
                <a:solidFill>
                  <a:schemeClr val="bg1"/>
                </a:solidFill>
              </a:rPr>
              <a:t>strof</a:t>
            </a:r>
          </a:p>
          <a:p>
            <a:r>
              <a:rPr lang="sk-SK" dirty="0">
                <a:solidFill>
                  <a:schemeClr val="bg1"/>
                </a:solidFill>
              </a:rPr>
              <a:t>autor </a:t>
            </a:r>
            <a:r>
              <a:rPr lang="sk-SK" dirty="0" smtClean="0">
                <a:solidFill>
                  <a:schemeClr val="bg1"/>
                </a:solidFill>
              </a:rPr>
              <a:t>nevychádzal </a:t>
            </a:r>
            <a:r>
              <a:rPr lang="sk-SK" dirty="0">
                <a:solidFill>
                  <a:schemeClr val="bg1"/>
                </a:solidFill>
              </a:rPr>
              <a:t>z ľudovej </a:t>
            </a:r>
            <a:r>
              <a:rPr lang="sk-SK" dirty="0" smtClean="0">
                <a:solidFill>
                  <a:schemeClr val="bg1"/>
                </a:solidFill>
              </a:rPr>
              <a:t>slovesnosti ako z nej vychádzali iní štúrovci napr. Janko Kráľ, Sládkovič bol intelektuálom, </a:t>
            </a:r>
            <a:r>
              <a:rPr lang="sk-SK" dirty="0">
                <a:solidFill>
                  <a:schemeClr val="bg1"/>
                </a:solidFill>
              </a:rPr>
              <a:t>vyrastal a pohyboval sa v prostredí </a:t>
            </a:r>
            <a:r>
              <a:rPr lang="sk-SK" dirty="0" smtClean="0">
                <a:solidFill>
                  <a:schemeClr val="bg1"/>
                </a:solidFill>
              </a:rPr>
              <a:t>inteligencie</a:t>
            </a:r>
          </a:p>
          <a:p>
            <a:r>
              <a:rPr lang="sk-SK" dirty="0" smtClean="0">
                <a:solidFill>
                  <a:schemeClr val="bg1"/>
                </a:solidFill>
              </a:rPr>
              <a:t>strofa</a:t>
            </a:r>
          </a:p>
          <a:p>
            <a:pPr lvl="1"/>
            <a:r>
              <a:rPr lang="sk-SK" dirty="0" smtClean="0">
                <a:solidFill>
                  <a:schemeClr val="bg1"/>
                </a:solidFill>
              </a:rPr>
              <a:t>desaťslabičná</a:t>
            </a:r>
          </a:p>
          <a:p>
            <a:r>
              <a:rPr lang="sk-SK" dirty="0" smtClean="0">
                <a:solidFill>
                  <a:schemeClr val="bg1"/>
                </a:solidFill>
              </a:rPr>
              <a:t>rým</a:t>
            </a:r>
          </a:p>
          <a:p>
            <a:pPr lvl="1"/>
            <a:r>
              <a:rPr lang="sk-SK" dirty="0" err="1" smtClean="0">
                <a:solidFill>
                  <a:schemeClr val="bg1"/>
                </a:solidFill>
              </a:rPr>
              <a:t>ababccdeed</a:t>
            </a:r>
            <a:endParaRPr lang="sk-SK" dirty="0">
              <a:solidFill>
                <a:schemeClr val="bg1"/>
              </a:solidFill>
            </a:endParaRPr>
          </a:p>
          <a:p>
            <a:endParaRPr lang="sk-SK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7422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k-SK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Myšlienková analýza strof</a:t>
            </a:r>
            <a:endParaRPr lang="sk-SK" b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72608"/>
          </a:xfrm>
        </p:spPr>
        <p:txBody>
          <a:bodyPr>
            <a:normAutofit fontScale="92500" lnSpcReduction="20000"/>
          </a:bodyPr>
          <a:lstStyle/>
          <a:p>
            <a:r>
              <a:rPr lang="sk-SK" sz="3100" dirty="0">
                <a:solidFill>
                  <a:schemeClr val="bg1"/>
                </a:solidFill>
              </a:rPr>
              <a:t>strofa 1</a:t>
            </a:r>
          </a:p>
          <a:p>
            <a:pPr lvl="1"/>
            <a:r>
              <a:rPr lang="sk-SK" dirty="0">
                <a:solidFill>
                  <a:schemeClr val="bg1"/>
                </a:solidFill>
              </a:rPr>
              <a:t>oslava krásy, lásky, vyznanie o Maríne, ktorá je centrom jeho </a:t>
            </a:r>
            <a:r>
              <a:rPr lang="sk-SK" dirty="0" smtClean="0">
                <a:solidFill>
                  <a:schemeClr val="bg1"/>
                </a:solidFill>
              </a:rPr>
              <a:t>života</a:t>
            </a:r>
          </a:p>
          <a:p>
            <a:pPr lvl="0"/>
            <a:r>
              <a:rPr lang="sk-SK" dirty="0" smtClean="0">
                <a:solidFill>
                  <a:schemeClr val="bg1"/>
                </a:solidFill>
              </a:rPr>
              <a:t>strofa 41</a:t>
            </a:r>
          </a:p>
          <a:p>
            <a:pPr lvl="1"/>
            <a:r>
              <a:rPr lang="sk-SK" dirty="0">
                <a:solidFill>
                  <a:schemeClr val="bg1"/>
                </a:solidFill>
              </a:rPr>
              <a:t>krásne vyznanie </a:t>
            </a:r>
            <a:r>
              <a:rPr lang="sk-SK" dirty="0" smtClean="0">
                <a:solidFill>
                  <a:schemeClr val="bg1"/>
                </a:solidFill>
              </a:rPr>
              <a:t>lásky</a:t>
            </a:r>
          </a:p>
          <a:p>
            <a:pPr lvl="0"/>
            <a:r>
              <a:rPr lang="sk-SK" dirty="0" smtClean="0">
                <a:solidFill>
                  <a:schemeClr val="bg1"/>
                </a:solidFill>
              </a:rPr>
              <a:t>strofy 72 – 73</a:t>
            </a:r>
          </a:p>
          <a:p>
            <a:pPr lvl="1"/>
            <a:r>
              <a:rPr lang="sk-SK" dirty="0" smtClean="0">
                <a:solidFill>
                  <a:schemeClr val="bg1"/>
                </a:solidFill>
              </a:rPr>
              <a:t>prelínanie básnikovej lásky k Maríne s láskou k vlasti (k otčine)</a:t>
            </a:r>
          </a:p>
          <a:p>
            <a:pPr lvl="0"/>
            <a:r>
              <a:rPr lang="sk-SK" dirty="0" smtClean="0">
                <a:solidFill>
                  <a:schemeClr val="bg1"/>
                </a:solidFill>
              </a:rPr>
              <a:t>strofa 185</a:t>
            </a:r>
          </a:p>
          <a:p>
            <a:pPr lvl="1"/>
            <a:r>
              <a:rPr lang="sk-SK" sz="2700" dirty="0" smtClean="0">
                <a:solidFill>
                  <a:schemeClr val="bg1"/>
                </a:solidFill>
              </a:rPr>
              <a:t>úvaha o</a:t>
            </a:r>
            <a:r>
              <a:rPr lang="sk-SK" sz="2700" dirty="0">
                <a:solidFill>
                  <a:schemeClr val="bg1"/>
                </a:solidFill>
              </a:rPr>
              <a:t> </a:t>
            </a:r>
            <a:r>
              <a:rPr lang="sk-SK" sz="2700" dirty="0" smtClean="0">
                <a:solidFill>
                  <a:schemeClr val="bg1"/>
                </a:solidFill>
              </a:rPr>
              <a:t>mladosti</a:t>
            </a:r>
          </a:p>
          <a:p>
            <a:r>
              <a:rPr lang="sk-SK" sz="3100" dirty="0" smtClean="0">
                <a:solidFill>
                  <a:schemeClr val="bg1"/>
                </a:solidFill>
              </a:rPr>
              <a:t>strofa 291 – záver</a:t>
            </a:r>
          </a:p>
          <a:p>
            <a:pPr lvl="1"/>
            <a:r>
              <a:rPr lang="sk-SK" sz="2700" dirty="0" smtClean="0">
                <a:solidFill>
                  <a:schemeClr val="bg1"/>
                </a:solidFill>
              </a:rPr>
              <a:t>nevyznieva tragicky, aj nenaplnená láska je hodnotná pre človeka, lebo obohatila jeho život</a:t>
            </a:r>
            <a:endParaRPr lang="sk-SK" sz="2700" dirty="0">
              <a:solidFill>
                <a:schemeClr val="bg1"/>
              </a:solidFill>
            </a:endParaRPr>
          </a:p>
          <a:p>
            <a:pPr lvl="0"/>
            <a:endParaRPr lang="sk-SK" dirty="0">
              <a:solidFill>
                <a:schemeClr val="bg1"/>
              </a:solidFill>
            </a:endParaRPr>
          </a:p>
          <a:p>
            <a:endParaRPr lang="sk-SK" dirty="0" smtClean="0">
              <a:solidFill>
                <a:schemeClr val="bg2">
                  <a:lumMod val="9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9064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k-SK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Umelecké prostriedky</a:t>
            </a:r>
            <a:endParaRPr lang="sk-SK" b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k-SK" b="1" u="sng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epitetá</a:t>
            </a:r>
            <a:r>
              <a:rPr lang="sk-SK" b="1" u="sng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:</a:t>
            </a:r>
          </a:p>
          <a:p>
            <a:pPr lvl="1"/>
            <a:r>
              <a:rPr lang="sk-SK" dirty="0" smtClean="0">
                <a:solidFill>
                  <a:schemeClr val="bg1"/>
                </a:solidFill>
              </a:rPr>
              <a:t>sladké túžby, ohne nebeské, náručie úzke, šíry cit, vlasť drahá ...</a:t>
            </a:r>
            <a:endParaRPr lang="sk-SK" dirty="0" smtClean="0">
              <a:solidFill>
                <a:schemeClr val="bg1"/>
              </a:solidFill>
            </a:endParaRPr>
          </a:p>
          <a:p>
            <a:r>
              <a:rPr lang="sk-SK" b="1" u="sng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metafory:</a:t>
            </a:r>
            <a:endParaRPr lang="sk-SK" b="1" u="sng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  <a:p>
            <a:pPr lvl="1"/>
            <a:r>
              <a:rPr lang="sk-SK" dirty="0">
                <a:solidFill>
                  <a:schemeClr val="bg1"/>
                </a:solidFill>
              </a:rPr>
              <a:t>z výsosti Tatier ona mi svieti; z ohňov nebeských letí; mladosť je túžba živá po kráse ...</a:t>
            </a:r>
          </a:p>
          <a:p>
            <a:r>
              <a:rPr lang="sk-SK" b="1" u="sng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prirovnania:</a:t>
            </a:r>
            <a:endParaRPr lang="sk-SK" b="1" u="sng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  <a:p>
            <a:pPr lvl="1"/>
            <a:r>
              <a:rPr lang="sk-SK" dirty="0">
                <a:solidFill>
                  <a:schemeClr val="bg1"/>
                </a:solidFill>
              </a:rPr>
              <a:t>ako tie božie plamene; ako tie kvety; ako tie drahé </a:t>
            </a:r>
            <a:r>
              <a:rPr lang="sk-SK" dirty="0" smtClean="0">
                <a:solidFill>
                  <a:schemeClr val="bg1"/>
                </a:solidFill>
              </a:rPr>
              <a:t>kamene</a:t>
            </a:r>
          </a:p>
          <a:p>
            <a:r>
              <a:rPr lang="sk-SK" b="1" u="sng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anafora</a:t>
            </a:r>
            <a:r>
              <a:rPr lang="sk-SK" b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- </a:t>
            </a:r>
            <a:r>
              <a:rPr lang="sk-SK" b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opakovanie rovnakého slova alebo skupiny slov na začiatku za sebou idúcich veršov: </a:t>
            </a:r>
            <a:endParaRPr lang="sk-SK" b="1" dirty="0" smtClean="0">
              <a:solidFill>
                <a:schemeClr val="accent6">
                  <a:lumMod val="40000"/>
                  <a:lumOff val="60000"/>
                </a:schemeClr>
              </a:solidFill>
            </a:endParaRPr>
          </a:p>
          <a:p>
            <a:pPr lvl="1"/>
            <a:r>
              <a:rPr lang="sk-SK" dirty="0">
                <a:solidFill>
                  <a:schemeClr val="bg1"/>
                </a:solidFill>
              </a:rPr>
              <a:t>Možno </a:t>
            </a:r>
            <a:r>
              <a:rPr lang="sk-SK" dirty="0">
                <a:solidFill>
                  <a:schemeClr val="bg1"/>
                </a:solidFill>
              </a:rPr>
              <a:t>mi </a:t>
            </a:r>
            <a:r>
              <a:rPr lang="sk-SK" dirty="0" smtClean="0">
                <a:solidFill>
                  <a:schemeClr val="bg1"/>
                </a:solidFill>
              </a:rPr>
              <a:t>...</a:t>
            </a:r>
          </a:p>
          <a:p>
            <a:r>
              <a:rPr lang="sk-SK" sz="3600" b="1" u="sng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básnická </a:t>
            </a:r>
            <a:r>
              <a:rPr lang="sk-SK" sz="3600" b="1" u="sng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otázka (rečnícka otázka) </a:t>
            </a:r>
            <a:r>
              <a:rPr lang="sk-SK" sz="36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– otázka, ktorá nepotrebuje odpoveď, nakoľko je zrejmá z textu</a:t>
            </a:r>
            <a:endParaRPr lang="sk-SK" sz="3600" b="1" u="sng" dirty="0" smtClean="0">
              <a:solidFill>
                <a:schemeClr val="accent6">
                  <a:lumMod val="40000"/>
                  <a:lumOff val="60000"/>
                </a:schemeClr>
              </a:solidFill>
            </a:endParaRPr>
          </a:p>
          <a:p>
            <a:pPr lvl="1"/>
            <a:r>
              <a:rPr lang="sk-SK" dirty="0">
                <a:solidFill>
                  <a:schemeClr val="bg1"/>
                </a:solidFill>
              </a:rPr>
              <a:t>A čo je mladosť?</a:t>
            </a:r>
            <a:endParaRPr lang="sk-SK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4139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132856"/>
            <a:ext cx="8229600" cy="1143000"/>
          </a:xfrm>
        </p:spPr>
        <p:txBody>
          <a:bodyPr/>
          <a:lstStyle/>
          <a:p>
            <a:r>
              <a:rPr lang="sk-SK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Ďakujem za pozornosť.</a:t>
            </a:r>
            <a:endParaRPr lang="sk-SK" b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4005064"/>
            <a:ext cx="8229600" cy="2121099"/>
          </a:xfrm>
        </p:spPr>
        <p:txBody>
          <a:bodyPr>
            <a:normAutofit/>
          </a:bodyPr>
          <a:lstStyle/>
          <a:p>
            <a:r>
              <a:rPr lang="sk-SK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Zdroje:</a:t>
            </a:r>
          </a:p>
          <a:p>
            <a:r>
              <a:rPr lang="sk-SK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Literárna výchova pre </a:t>
            </a:r>
            <a:r>
              <a:rPr lang="sk-SK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8. </a:t>
            </a:r>
            <a:r>
              <a:rPr lang="sk-SK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ročník ZŠ</a:t>
            </a:r>
          </a:p>
          <a:p>
            <a:r>
              <a:rPr lang="sk-SK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internet</a:t>
            </a:r>
            <a:endParaRPr lang="sk-SK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BlokTextu 3"/>
          <p:cNvSpPr txBox="1"/>
          <p:nvPr/>
        </p:nvSpPr>
        <p:spPr>
          <a:xfrm>
            <a:off x="5580112" y="5980638"/>
            <a:ext cx="2816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Spracovala: Mgr. A</a:t>
            </a:r>
            <a:r>
              <a:rPr lang="sk-SK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Kobzová</a:t>
            </a:r>
            <a:endParaRPr lang="sk-SK" dirty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87122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/>
    </p:bld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</TotalTime>
  <Words>272</Words>
  <Application>Microsoft Office PowerPoint</Application>
  <PresentationFormat>Prezentácia na obrazovke (4:3)</PresentationFormat>
  <Paragraphs>69</Paragraphs>
  <Slides>9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9</vt:i4>
      </vt:variant>
    </vt:vector>
  </HeadingPairs>
  <TitlesOfParts>
    <vt:vector size="10" baseType="lpstr">
      <vt:lpstr>Motív Office</vt:lpstr>
      <vt:lpstr>Andrej Sládkovič 1820 - 1872</vt:lpstr>
      <vt:lpstr>Zo života autora</vt:lpstr>
      <vt:lpstr>Prezentácia programu PowerPoint</vt:lpstr>
      <vt:lpstr>Marína</vt:lpstr>
      <vt:lpstr>Prezentácia programu PowerPoint</vt:lpstr>
      <vt:lpstr>Kompozícia</vt:lpstr>
      <vt:lpstr>Myšlienková analýza strof</vt:lpstr>
      <vt:lpstr>Umelecké prostriedky</vt:lpstr>
      <vt:lpstr>Ďakujem za pozornosť.</vt:lpstr>
    </vt:vector>
  </TitlesOfParts>
  <Company>Lesy SR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Samo Chalupka 1812 - 1883</dc:title>
  <dc:creator> </dc:creator>
  <cp:lastModifiedBy> </cp:lastModifiedBy>
  <cp:revision>17</cp:revision>
  <dcterms:created xsi:type="dcterms:W3CDTF">2011-09-28T17:17:58Z</dcterms:created>
  <dcterms:modified xsi:type="dcterms:W3CDTF">2011-10-12T17:28:35Z</dcterms:modified>
</cp:coreProperties>
</file>