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450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155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630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725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70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8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657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57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54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580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852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32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13C7-BDD4-4329-B0B9-36FF4EBFE658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D7D4-5721-487A-9F78-2E815C02BC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9860" y="216201"/>
            <a:ext cx="9144000" cy="1752642"/>
          </a:xfrm>
        </p:spPr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Privlastňovacie prídavné mená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6864" y="1889147"/>
            <a:ext cx="9144000" cy="1655762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sk-SK" sz="4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zor matkin</a:t>
            </a:r>
            <a:endParaRPr lang="sk-SK" sz="4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33" y="2490061"/>
            <a:ext cx="2909116" cy="436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7454" y="1533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2.) </a:t>
            </a:r>
            <a:r>
              <a:rPr lang="sk-SK" b="1" dirty="0">
                <a:solidFill>
                  <a:srgbClr val="FF0000"/>
                </a:solidFill>
              </a:rPr>
              <a:t>Doplň  </a:t>
            </a:r>
            <a:r>
              <a:rPr lang="sk-SK" b="1" dirty="0" smtClean="0">
                <a:solidFill>
                  <a:srgbClr val="FF0000"/>
                </a:solidFill>
              </a:rPr>
              <a:t>chýbajúce i/í, y/ý:</a:t>
            </a:r>
            <a:endParaRPr lang="sk-SK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234302"/>
              </p:ext>
            </p:extLst>
          </p:nvPr>
        </p:nvGraphicFramePr>
        <p:xfrm>
          <a:off x="477795" y="1120338"/>
          <a:ext cx="10495003" cy="5568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4345"/>
                <a:gridCol w="3019291"/>
                <a:gridCol w="3881367"/>
              </a:tblGrid>
              <a:tr h="39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 dirty="0">
                          <a:effectLst/>
                        </a:rPr>
                        <a:t>Vzor OTCOV a MATKIN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>
                          <a:effectLst/>
                        </a:rPr>
                        <a:t>rod, číslo, pád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Výrazy s prídavnými menami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rgbClr val="FF0000"/>
                          </a:solidFill>
                          <a:effectLst/>
                        </a:rPr>
                        <a:t>VZOR: matkin otec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rgbClr val="FF0000"/>
                          </a:solidFill>
                          <a:effectLst/>
                        </a:rPr>
                        <a:t>MR, </a:t>
                      </a:r>
                      <a:r>
                        <a:rPr lang="sk-SK" sz="1200" dirty="0" err="1">
                          <a:solidFill>
                            <a:srgbClr val="FF0000"/>
                          </a:solidFill>
                          <a:effectLst/>
                        </a:rPr>
                        <a:t>sg</a:t>
                      </a:r>
                      <a:r>
                        <a:rPr lang="sk-SK" sz="1200" dirty="0">
                          <a:solidFill>
                            <a:srgbClr val="FF0000"/>
                          </a:solidFill>
                          <a:effectLst/>
                        </a:rPr>
                        <a:t>., N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rgbClr val="FF0000"/>
                          </a:solidFill>
                          <a:effectLst/>
                        </a:rPr>
                        <a:t>Vierkin brat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otcov...m...  bratm...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Ferkov...m...  rodičm...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 matk...n...ch príhodách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 Tamar...n...ch záľubách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200">
                          <a:effectLst/>
                        </a:rPr>
                        <a:t>otcov...  strom...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susedov...  holub...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matk...n  býval...  učiteľ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Jank...n nov...  priateľ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podľa matk...n...ch pokynov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podľa babičk...n...ch receptov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matk...no...  sukňo...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Aničk...no...  mašľo...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bez otcov...ch učňo...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bez strýkov...ch syno...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matk...no svedomie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kačk...no perie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matk...n...  znám...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babk...n...  príbuzn...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</a:rPr>
                        <a:t>stratil otcov</a:t>
                      </a:r>
                      <a:r>
                        <a:rPr lang="sk-SK" sz="1200" dirty="0">
                          <a:effectLst/>
                        </a:rPr>
                        <a:t>...  náradie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Svätoplukov...  námestie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otcov...m gazdom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 starostov...m zástupcom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 matk...n...m kuchárom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k </a:t>
                      </a:r>
                      <a:r>
                        <a:rPr lang="sk-SK" sz="1200" dirty="0" err="1">
                          <a:effectLst/>
                        </a:rPr>
                        <a:t>učiteľk</a:t>
                      </a:r>
                      <a:r>
                        <a:rPr lang="sk-SK" sz="1200" dirty="0">
                          <a:effectLst/>
                        </a:rPr>
                        <a:t>...n...m žiakom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794" y="241559"/>
            <a:ext cx="11493843" cy="870551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3.)Nájdi v texte privlastňovacie prídavné mená a urč ich gramatické kategórie a vzor: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6794" y="1323118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Spolužiačka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aura žiarila pri učiteľkiných pochvalných slovách. Z kuchyne sa cez okienko šíril kuchárkin smiech. Dnes budeme kontrolovať plynové sporáky                v rodinných domoch na týchto uliciach: Sládkovičova, Bernolákova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Hurbanova. Táto postava je zrejme maliarovým autoportrétom. Najmladšia sestra sa akoby zázrakom dostala k bratovým veciam. Nároky                      na futbalistovu techniku na kondíciu sa stále zvyšujú. Ak publikum po dosiahnutom góle skanduje hráčovo meno, je to príjemný a burcujúci pocit. 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394" y="4234249"/>
            <a:ext cx="1466698" cy="248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8642" y="183893"/>
            <a:ext cx="10515600" cy="763459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4.) Ktoré prídavné mená z textu sa skloňujú podľa vzoru matkin? 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8642" y="106774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3200" dirty="0" smtClean="0"/>
              <a:t>Naša mama je lekárkou. Preto občas my dve so sestrou bývame samy doma. Pokým neskončí mamina služba, bývam ja Vierkinou opatrovateľkou. Chodievam s ňou na ihrisko, kam chodí aj sestrina kamarátka. Volajú ju Ema. Spolu si pečú pieskové koláčiky. O chvíľu sú obidve samý piesok. Najradšej by chodili bosými nohami. Susedovi synovia sa tu radi sami bicyklujú. </a:t>
            </a:r>
            <a:r>
              <a:rPr lang="sk-SK" sz="3200" dirty="0" err="1" smtClean="0"/>
              <a:t>Správkynina</a:t>
            </a:r>
            <a:r>
              <a:rPr lang="sk-SK" sz="3200" dirty="0" smtClean="0"/>
              <a:t> nálada nebola minule dobrá. Musela ich napomínať pre rýchlu jazdu a neohľaduplné správanie. Nuž, sme všelijaký. Jeden je milý, kamarátsky, ohľaduplný, iní sú bezočiví, neslušní alebo nepriateľskí. </a:t>
            </a:r>
          </a:p>
          <a:p>
            <a:pPr marL="0" indent="0" algn="just">
              <a:buNone/>
            </a:pPr>
            <a:r>
              <a:rPr lang="sk-SK" sz="3200" dirty="0" smtClean="0"/>
              <a:t>Medzi ktorých patríš ty? </a:t>
            </a:r>
            <a:endParaRPr lang="sk-SK" sz="32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578" y="5016843"/>
            <a:ext cx="1841157" cy="184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8487" y="176169"/>
            <a:ext cx="11456433" cy="64343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sz="3400" b="1" dirty="0" smtClean="0">
                <a:solidFill>
                  <a:srgbClr val="FF0000"/>
                </a:solidFill>
              </a:rPr>
              <a:t>5.) Ktoré slová sú nesprávne napísané? Oprav ich!</a:t>
            </a:r>
          </a:p>
          <a:p>
            <a:pPr marL="0" indent="0">
              <a:buNone/>
            </a:pPr>
            <a:r>
              <a:rPr lang="sk-SK" sz="3800" dirty="0" err="1" smtClean="0"/>
              <a:t>Petryne</a:t>
            </a:r>
            <a:r>
              <a:rPr lang="sk-SK" sz="3800" dirty="0" smtClean="0"/>
              <a:t>, otcovi, veštkyňa, sesternicina, </a:t>
            </a:r>
            <a:r>
              <a:rPr lang="sk-SK" sz="3800" dirty="0" err="1" smtClean="0"/>
              <a:t>Milanovy</a:t>
            </a:r>
            <a:r>
              <a:rPr lang="sk-SK" sz="3800" dirty="0" smtClean="0"/>
              <a:t>, </a:t>
            </a:r>
            <a:r>
              <a:rPr lang="sk-SK" sz="3800" dirty="0" err="1" smtClean="0"/>
              <a:t>ujovími</a:t>
            </a:r>
            <a:r>
              <a:rPr lang="sk-SK" sz="3800" dirty="0" smtClean="0"/>
              <a:t>, </a:t>
            </a:r>
            <a:r>
              <a:rPr lang="sk-SK" sz="3800" dirty="0" err="1" smtClean="0"/>
              <a:t>tetynou</a:t>
            </a:r>
            <a:r>
              <a:rPr lang="sk-SK" sz="3800" dirty="0" smtClean="0"/>
              <a:t>, babkinou, </a:t>
            </a:r>
            <a:r>
              <a:rPr lang="sk-SK" sz="3800" dirty="0" err="1" smtClean="0"/>
              <a:t>vládkynin</a:t>
            </a:r>
            <a:r>
              <a:rPr lang="sk-SK" sz="3800" dirty="0" smtClean="0"/>
              <a:t>,</a:t>
            </a:r>
          </a:p>
          <a:p>
            <a:pPr marL="0" indent="0">
              <a:buNone/>
            </a:pPr>
            <a:r>
              <a:rPr lang="sk-SK" sz="3800" dirty="0" err="1" smtClean="0"/>
              <a:t>predavačkiny</a:t>
            </a:r>
            <a:r>
              <a:rPr lang="sk-SK" sz="3800" dirty="0" smtClean="0"/>
              <a:t>, mamin, Karolínino</a:t>
            </a:r>
          </a:p>
          <a:p>
            <a:pPr marL="0" indent="0">
              <a:buNone/>
            </a:pPr>
            <a:endParaRPr lang="sk-SK" sz="3400" dirty="0"/>
          </a:p>
          <a:p>
            <a:pPr marL="0" indent="0">
              <a:buNone/>
            </a:pPr>
            <a:endParaRPr lang="sk-SK" sz="3400" dirty="0" smtClean="0"/>
          </a:p>
          <a:p>
            <a:pPr marL="0" indent="0">
              <a:buNone/>
            </a:pPr>
            <a:r>
              <a:rPr lang="sk-SK" sz="3400" b="1" dirty="0" smtClean="0">
                <a:solidFill>
                  <a:srgbClr val="FF0000"/>
                </a:solidFill>
              </a:rPr>
              <a:t>6.) </a:t>
            </a:r>
            <a:r>
              <a:rPr lang="sk-SK" sz="3400" b="1" dirty="0">
                <a:solidFill>
                  <a:srgbClr val="FF0000"/>
                </a:solidFill>
              </a:rPr>
              <a:t>Z  podčiarknutých  podstatných  mien  utvor  privlastňovacie </a:t>
            </a:r>
            <a:r>
              <a:rPr lang="sk-SK" sz="3400" b="1" dirty="0" smtClean="0">
                <a:solidFill>
                  <a:srgbClr val="FF0000"/>
                </a:solidFill>
              </a:rPr>
              <a:t>prídavné  mená (individuálne) </a:t>
            </a:r>
          </a:p>
          <a:p>
            <a:pPr marL="0" indent="0">
              <a:buNone/>
            </a:pPr>
            <a:r>
              <a:rPr lang="sk-SK" sz="3400" b="1" dirty="0" smtClean="0">
                <a:solidFill>
                  <a:srgbClr val="FF0000"/>
                </a:solidFill>
              </a:rPr>
              <a:t>v</a:t>
            </a:r>
            <a:r>
              <a:rPr lang="sk-SK" sz="3400" b="1" dirty="0">
                <a:solidFill>
                  <a:srgbClr val="FF0000"/>
                </a:solidFill>
              </a:rPr>
              <a:t> správnom </a:t>
            </a:r>
            <a:r>
              <a:rPr lang="sk-SK" sz="3400" b="1" dirty="0" smtClean="0">
                <a:solidFill>
                  <a:srgbClr val="FF0000"/>
                </a:solidFill>
              </a:rPr>
              <a:t>tvare:  </a:t>
            </a:r>
            <a:endParaRPr lang="sk-SK" sz="3400" b="1" dirty="0">
              <a:solidFill>
                <a:srgbClr val="FF000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sk-SK" sz="3400" u="sng" dirty="0" smtClean="0"/>
              <a:t>Nela</a:t>
            </a:r>
            <a:r>
              <a:rPr lang="sk-SK" sz="3400" dirty="0" smtClean="0"/>
              <a:t> </a:t>
            </a:r>
            <a:r>
              <a:rPr lang="sk-SK" sz="3400" dirty="0"/>
              <a:t>bábika                      </a:t>
            </a:r>
            <a:r>
              <a:rPr lang="sk-SK" sz="3400" dirty="0" smtClean="0"/>
              <a:t>  </a:t>
            </a:r>
            <a:r>
              <a:rPr lang="sk-SK" sz="3400" u="sng" dirty="0" smtClean="0"/>
              <a:t>sused</a:t>
            </a:r>
            <a:r>
              <a:rPr lang="sk-SK" sz="3400" dirty="0" smtClean="0"/>
              <a:t> </a:t>
            </a:r>
            <a:r>
              <a:rPr lang="sk-SK" sz="3400" dirty="0"/>
              <a:t>oknom                      </a:t>
            </a:r>
            <a:r>
              <a:rPr lang="sk-SK" sz="3400" dirty="0" smtClean="0"/>
              <a:t>	 </a:t>
            </a:r>
            <a:r>
              <a:rPr lang="sk-SK" sz="3400" u="sng" dirty="0"/>
              <a:t>sestra</a:t>
            </a:r>
            <a:r>
              <a:rPr lang="sk-SK" sz="3400" dirty="0"/>
              <a:t>  rozprávaniu            </a:t>
            </a:r>
            <a:r>
              <a:rPr lang="sk-SK" sz="3400" u="sng" dirty="0" smtClean="0"/>
              <a:t>kukučka</a:t>
            </a:r>
            <a:r>
              <a:rPr lang="sk-SK" sz="3400" dirty="0" smtClean="0"/>
              <a:t>  </a:t>
            </a:r>
            <a:r>
              <a:rPr lang="sk-SK" sz="3400" dirty="0"/>
              <a:t>vajcami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3400" u="sng" dirty="0"/>
              <a:t>brat</a:t>
            </a:r>
            <a:r>
              <a:rPr lang="sk-SK" sz="3400" dirty="0"/>
              <a:t>  perá                           </a:t>
            </a:r>
            <a:r>
              <a:rPr lang="sk-SK" sz="3400" u="sng" dirty="0" smtClean="0"/>
              <a:t>Katka</a:t>
            </a:r>
            <a:r>
              <a:rPr lang="sk-SK" sz="3400" dirty="0" smtClean="0"/>
              <a:t>   </a:t>
            </a:r>
            <a:r>
              <a:rPr lang="sk-SK" sz="3400" dirty="0"/>
              <a:t>bratmi                    </a:t>
            </a:r>
            <a:r>
              <a:rPr lang="sk-SK" sz="3400" dirty="0" smtClean="0"/>
              <a:t>	 </a:t>
            </a:r>
            <a:r>
              <a:rPr lang="sk-SK" sz="3400" u="sng" dirty="0" smtClean="0"/>
              <a:t>diviak</a:t>
            </a:r>
            <a:r>
              <a:rPr lang="sk-SK" sz="3400" dirty="0" smtClean="0"/>
              <a:t> </a:t>
            </a:r>
            <a:r>
              <a:rPr lang="sk-SK" sz="3400" dirty="0"/>
              <a:t>srsť                          </a:t>
            </a:r>
            <a:r>
              <a:rPr lang="sk-SK" sz="3400" dirty="0" smtClean="0"/>
              <a:t>	  </a:t>
            </a:r>
            <a:r>
              <a:rPr lang="sk-SK" sz="3400" u="sng" dirty="0" smtClean="0"/>
              <a:t>Juro</a:t>
            </a:r>
            <a:r>
              <a:rPr lang="sk-SK" sz="3400" dirty="0" smtClean="0"/>
              <a:t>  </a:t>
            </a:r>
            <a:r>
              <a:rPr lang="sk-SK" sz="3400" dirty="0"/>
              <a:t>otcovi                                                                                                      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3400" u="sng" dirty="0"/>
              <a:t>myška</a:t>
            </a:r>
            <a:r>
              <a:rPr lang="sk-SK" sz="3400" dirty="0"/>
              <a:t> chvosty                  </a:t>
            </a:r>
            <a:r>
              <a:rPr lang="sk-SK" sz="3400" u="sng" dirty="0" smtClean="0"/>
              <a:t> kohút</a:t>
            </a:r>
            <a:r>
              <a:rPr lang="sk-SK" sz="3400" dirty="0" smtClean="0"/>
              <a:t>  </a:t>
            </a:r>
            <a:r>
              <a:rPr lang="sk-SK" sz="3400" dirty="0"/>
              <a:t>perie                       	</a:t>
            </a:r>
            <a:r>
              <a:rPr lang="sk-SK" sz="3400" dirty="0" smtClean="0"/>
              <a:t> </a:t>
            </a:r>
            <a:r>
              <a:rPr lang="sk-SK" sz="3400" u="sng" dirty="0" smtClean="0"/>
              <a:t>lastovička</a:t>
            </a:r>
            <a:r>
              <a:rPr lang="sk-SK" sz="3400" dirty="0" smtClean="0"/>
              <a:t> </a:t>
            </a:r>
            <a:r>
              <a:rPr lang="sk-SK" sz="3400" dirty="0"/>
              <a:t>zobák                 </a:t>
            </a:r>
            <a:r>
              <a:rPr lang="sk-SK" sz="3400" u="sng" dirty="0" smtClean="0"/>
              <a:t>srnec</a:t>
            </a:r>
            <a:r>
              <a:rPr lang="sk-SK" sz="3400" dirty="0" smtClean="0"/>
              <a:t>  </a:t>
            </a:r>
            <a:r>
              <a:rPr lang="sk-SK" sz="3400" dirty="0"/>
              <a:t>parohy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3400" u="sng" dirty="0"/>
              <a:t>Hanka</a:t>
            </a:r>
            <a:r>
              <a:rPr lang="sk-SK" sz="3400" dirty="0"/>
              <a:t>  priatelia                </a:t>
            </a:r>
            <a:r>
              <a:rPr lang="sk-SK" sz="3400" u="sng" dirty="0" smtClean="0"/>
              <a:t>kamarátka </a:t>
            </a:r>
            <a:r>
              <a:rPr lang="sk-SK" sz="3400" dirty="0" smtClean="0"/>
              <a:t> </a:t>
            </a:r>
            <a:r>
              <a:rPr lang="sk-SK" sz="3400" dirty="0"/>
              <a:t>knihách             </a:t>
            </a:r>
            <a:r>
              <a:rPr lang="sk-SK" sz="3400" u="sng" dirty="0" smtClean="0"/>
              <a:t>Lenka</a:t>
            </a:r>
            <a:r>
              <a:rPr lang="sk-SK" sz="3400" dirty="0" smtClean="0"/>
              <a:t>  </a:t>
            </a:r>
            <a:r>
              <a:rPr lang="sk-SK" sz="3400" dirty="0"/>
              <a:t>okuliaroch               </a:t>
            </a:r>
            <a:r>
              <a:rPr lang="sk-SK" sz="3400" dirty="0" smtClean="0"/>
              <a:t> </a:t>
            </a:r>
            <a:r>
              <a:rPr lang="sk-SK" sz="3400" u="sng" dirty="0"/>
              <a:t>kaderníčka</a:t>
            </a:r>
            <a:r>
              <a:rPr lang="sk-SK" sz="3400" dirty="0"/>
              <a:t>  </a:t>
            </a:r>
            <a:r>
              <a:rPr lang="sk-SK" sz="3400" dirty="0" smtClean="0"/>
              <a:t>nožnice</a:t>
            </a:r>
            <a:r>
              <a:rPr lang="sk-SK" sz="3400" dirty="0"/>
              <a:t/>
            </a:r>
            <a:br>
              <a:rPr lang="sk-SK" sz="3400" dirty="0"/>
            </a:br>
            <a:r>
              <a:rPr lang="sk-SK" sz="3400" u="sng" dirty="0"/>
              <a:t>Milka</a:t>
            </a:r>
            <a:r>
              <a:rPr lang="sk-SK" sz="3400" dirty="0"/>
              <a:t> tulipány                   </a:t>
            </a:r>
            <a:r>
              <a:rPr lang="sk-SK" sz="3400" u="sng" dirty="0" smtClean="0"/>
              <a:t>medveď</a:t>
            </a:r>
            <a:r>
              <a:rPr lang="sk-SK" sz="3400" dirty="0" smtClean="0"/>
              <a:t>  </a:t>
            </a:r>
            <a:r>
              <a:rPr lang="sk-SK" sz="3400" dirty="0"/>
              <a:t>kožuch                 </a:t>
            </a:r>
            <a:r>
              <a:rPr lang="sk-SK" sz="3400" dirty="0" smtClean="0"/>
              <a:t>	 </a:t>
            </a:r>
            <a:r>
              <a:rPr lang="sk-SK" sz="3400" u="sng" dirty="0" smtClean="0"/>
              <a:t>Rado</a:t>
            </a:r>
            <a:r>
              <a:rPr lang="sk-SK" sz="3400" dirty="0" smtClean="0"/>
              <a:t>  </a:t>
            </a:r>
            <a:r>
              <a:rPr lang="sk-SK" sz="3400" dirty="0"/>
              <a:t>kamarátky               </a:t>
            </a:r>
            <a:r>
              <a:rPr lang="sk-SK" sz="3400" dirty="0" smtClean="0"/>
              <a:t>  </a:t>
            </a:r>
            <a:r>
              <a:rPr lang="sk-SK" sz="3400" u="sng" dirty="0" smtClean="0"/>
              <a:t>žiak</a:t>
            </a:r>
            <a:r>
              <a:rPr lang="sk-SK" sz="3400" dirty="0" smtClean="0"/>
              <a:t> </a:t>
            </a:r>
            <a:r>
              <a:rPr lang="sk-SK" sz="3400" dirty="0"/>
              <a:t>radosť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57" y="5104003"/>
            <a:ext cx="1678366" cy="167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2417" y="2070358"/>
            <a:ext cx="65511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Ďakujem za pozornosť! 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2700" dirty="0" smtClean="0"/>
              <a:t>Vypracoval: Mgr. Tomáš Bielik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21416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12169" y="2555041"/>
            <a:ext cx="8637020" cy="1325563"/>
          </a:xfrm>
        </p:spPr>
        <p:txBody>
          <a:bodyPr>
            <a:noAutofit/>
          </a:bodyPr>
          <a:lstStyle/>
          <a:p>
            <a:r>
              <a:rPr lang="sk-SK" sz="5400" b="1" dirty="0" smtClean="0"/>
              <a:t>Prídavné mená – čo už vieme...</a:t>
            </a:r>
            <a:endParaRPr lang="sk-SK" sz="5400" b="1" dirty="0"/>
          </a:p>
        </p:txBody>
      </p:sp>
      <p:sp>
        <p:nvSpPr>
          <p:cNvPr id="4" name="BlokTextu 3"/>
          <p:cNvSpPr txBox="1"/>
          <p:nvPr/>
        </p:nvSpPr>
        <p:spPr>
          <a:xfrm rot="1049121">
            <a:off x="2317492" y="736330"/>
            <a:ext cx="511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Označujú vlastnosti osôb, zvierat, vecí.</a:t>
            </a:r>
            <a:endParaRPr lang="sk-SK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 rot="2347319">
            <a:off x="8686999" y="1191356"/>
            <a:ext cx="3762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chemeClr val="accent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Plnovýznamové, ohybné slová</a:t>
            </a:r>
            <a:r>
              <a:rPr lang="sk-SK" dirty="0" smtClean="0">
                <a:solidFill>
                  <a:schemeClr val="accent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.</a:t>
            </a:r>
            <a:endParaRPr lang="sk-SK" dirty="0">
              <a:solidFill>
                <a:schemeClr val="accent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759162" y="1995631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Stupňujeme ich.</a:t>
            </a:r>
            <a:endParaRPr lang="sk-SK" sz="24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 rot="664042">
            <a:off x="-14790" y="3955700"/>
            <a:ext cx="5503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Rozdeľujeme ich na akostné, vzťahové a privlastňovacie.</a:t>
            </a:r>
            <a:endParaRPr lang="sk-SK" sz="2000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 rot="20439384">
            <a:off x="10279990" y="3896553"/>
            <a:ext cx="1493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Akostné – označujú akosť, kvalitu, stupňujeme ich, majú protiklad.</a:t>
            </a:r>
            <a:endParaRPr lang="sk-SK" dirty="0">
              <a:solidFill>
                <a:schemeClr val="accent4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BlokTextu 8"/>
          <p:cNvSpPr txBox="1"/>
          <p:nvPr/>
        </p:nvSpPr>
        <p:spPr>
          <a:xfrm rot="20138953">
            <a:off x="389689" y="278962"/>
            <a:ext cx="1937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accent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Vzťahové – sú odvodené najmä      od podstatných mien, nestupňujeme ich, nemajú protiklad.</a:t>
            </a:r>
            <a:endParaRPr lang="sk-SK" sz="2400" dirty="0">
              <a:solidFill>
                <a:schemeClr val="accent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BlokTextu 9"/>
          <p:cNvSpPr txBox="1"/>
          <p:nvPr/>
        </p:nvSpPr>
        <p:spPr>
          <a:xfrm rot="20615669">
            <a:off x="113679" y="5445998"/>
            <a:ext cx="551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Akostné a vzťahové prídavné mená – vzory pekný a cudzí.</a:t>
            </a:r>
            <a:endParaRPr lang="sk-SK" dirty="0">
              <a:solidFill>
                <a:schemeClr val="accent2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042445" y="5763967"/>
            <a:ext cx="2107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Aký? Aká? Aké? </a:t>
            </a:r>
          </a:p>
          <a:p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Čí? Čia? Čie? </a:t>
            </a:r>
            <a:endParaRPr lang="sk-SK" sz="2000" dirty="0">
              <a:solidFill>
                <a:schemeClr val="bg1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BlokTextu 11"/>
          <p:cNvSpPr txBox="1"/>
          <p:nvPr/>
        </p:nvSpPr>
        <p:spPr>
          <a:xfrm rot="20193776">
            <a:off x="6366606" y="4188764"/>
            <a:ext cx="369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rgbClr val="00B050"/>
                </a:solidFill>
                <a:latin typeface="Tw Cen MT" panose="020B0602020104020603" pitchFamily="34" charset="-18"/>
              </a:rPr>
              <a:t>Môžeme určiť rod, číslo, pád, vzor.</a:t>
            </a:r>
            <a:endParaRPr lang="sk-SK" sz="2000" dirty="0">
              <a:solidFill>
                <a:srgbClr val="00B050"/>
              </a:solidFill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419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8377" y="142613"/>
            <a:ext cx="9287311" cy="1120237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Privlastňovacie prídavné mená – zopakuj si!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4064" y="959158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Vyjadrujú, že osobám alebo zvieratám niečo patrí.</a:t>
            </a:r>
          </a:p>
          <a:p>
            <a:r>
              <a:rPr lang="sk-SK" dirty="0" smtClean="0"/>
              <a:t>Čí? Čia? Čie?</a:t>
            </a:r>
          </a:p>
          <a:p>
            <a:r>
              <a:rPr lang="sk-SK" dirty="0" smtClean="0"/>
              <a:t>Vzory: otcov, matkin, páví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				</a:t>
            </a:r>
            <a:r>
              <a:rPr lang="sk-SK" b="1" dirty="0" smtClean="0">
                <a:solidFill>
                  <a:schemeClr val="accent2"/>
                </a:solidFill>
              </a:rPr>
              <a:t>VZOR OTCOV</a:t>
            </a:r>
          </a:p>
          <a:p>
            <a:pPr marL="0" indent="0">
              <a:buNone/>
            </a:pPr>
            <a:r>
              <a:rPr lang="sk-SK" dirty="0" smtClean="0"/>
              <a:t>Podľa vzoru otcov skloňujeme privlastňovacie prídavné mená, ktorými privlastňujeme osobe alebo zvieraťu mužského rodu. </a:t>
            </a:r>
          </a:p>
          <a:p>
            <a:pPr marL="0" indent="0">
              <a:buNone/>
            </a:pPr>
            <a:r>
              <a:rPr lang="sk-SK" dirty="0" smtClean="0"/>
              <a:t>Napr. brat</a:t>
            </a:r>
            <a:r>
              <a:rPr lang="sk-SK" b="1" u="sng" dirty="0" smtClean="0"/>
              <a:t>ov</a:t>
            </a:r>
            <a:r>
              <a:rPr lang="sk-SK" dirty="0" smtClean="0"/>
              <a:t>, sused</a:t>
            </a:r>
            <a:r>
              <a:rPr lang="sk-SK" b="1" u="sng" dirty="0" smtClean="0"/>
              <a:t>ovo</a:t>
            </a:r>
            <a:r>
              <a:rPr lang="sk-SK" dirty="0" smtClean="0"/>
              <a:t>, Martin</a:t>
            </a:r>
            <a:r>
              <a:rPr lang="sk-SK" b="1" u="sng" dirty="0" smtClean="0"/>
              <a:t>ova</a:t>
            </a:r>
            <a:r>
              <a:rPr lang="sk-SK" dirty="0" smtClean="0"/>
              <a:t>, kocúr</a:t>
            </a:r>
            <a:r>
              <a:rPr lang="sk-SK" b="1" u="sng" dirty="0" smtClean="0"/>
              <a:t>ove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902" y="4547286"/>
            <a:ext cx="3771098" cy="212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3203" y="276837"/>
            <a:ext cx="3373073" cy="738231"/>
          </a:xfrm>
        </p:spPr>
        <p:txBody>
          <a:bodyPr/>
          <a:lstStyle/>
          <a:p>
            <a:r>
              <a:rPr lang="sk-SK" b="1" dirty="0" smtClean="0"/>
              <a:t>Skloňovanie</a:t>
            </a:r>
            <a:endParaRPr lang="sk-SK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847909"/>
              </p:ext>
            </p:extLst>
          </p:nvPr>
        </p:nvGraphicFramePr>
        <p:xfrm>
          <a:off x="109864" y="1199393"/>
          <a:ext cx="5879875" cy="513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646"/>
                <a:gridCol w="2658054"/>
                <a:gridCol w="1250913"/>
                <a:gridCol w="1250262"/>
              </a:tblGrid>
              <a:tr h="51644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Pád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u="sng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Jednotné číslo</a:t>
                      </a:r>
                      <a:r>
                        <a:rPr lang="sk-SK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sk-SK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5439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i="1" dirty="0">
                          <a:effectLst/>
                        </a:rPr>
                        <a:t>Mužský rod </a:t>
                      </a:r>
                      <a:endParaRPr lang="sk-SK" sz="16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i="1" dirty="0">
                          <a:effectLst/>
                        </a:rPr>
                        <a:t>Ženský rod </a:t>
                      </a:r>
                      <a:endParaRPr lang="sk-SK" sz="16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i="1" dirty="0">
                          <a:effectLst/>
                        </a:rPr>
                        <a:t>Stredný rod </a:t>
                      </a:r>
                      <a:endParaRPr lang="sk-SK" sz="16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62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N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otcov (známy)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otcov-a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(peňaženka)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otcov-o   (auto)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62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G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otcov-ho (známeho)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otcov-ej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(peňaženky)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otcov-ho   (auta)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62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D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otcov-mu (známemu)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otcov-ej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(peňaženke)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otcov-mu  (autu)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931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A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790"/>
                        </a:spcAft>
                      </a:pPr>
                      <a:r>
                        <a:rPr lang="sk-SK" sz="1600">
                          <a:effectLst/>
                        </a:rPr>
                        <a:t>otcov-ho (živ.- známeho)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 (neživ.- oblek)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otcov-u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(peňaženku)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otcov-o  (auto)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62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L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 otcov-om (známom)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 otcov-ej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(peňaženke)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 otcov-om  (aute)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  <a:tr h="62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I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otcov-ým (známym)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otcov-ou </a:t>
                      </a:r>
                    </a:p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(peňaženkou)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otcov-</a:t>
                      </a:r>
                      <a:r>
                        <a:rPr lang="sk-SK" sz="1600" dirty="0" err="1">
                          <a:effectLst/>
                        </a:rPr>
                        <a:t>ým</a:t>
                      </a:r>
                      <a:r>
                        <a:rPr lang="sk-SK" sz="1600" dirty="0">
                          <a:effectLst/>
                        </a:rPr>
                        <a:t> (autom)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6" marR="54927" marT="62617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96284"/>
              </p:ext>
            </p:extLst>
          </p:nvPr>
        </p:nvGraphicFramePr>
        <p:xfrm>
          <a:off x="6073870" y="1199393"/>
          <a:ext cx="6118129" cy="5136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909"/>
                <a:gridCol w="3417858"/>
                <a:gridCol w="2038362"/>
              </a:tblGrid>
              <a:tr h="45507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Pád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u="sng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Množné číslo</a:t>
                      </a:r>
                      <a:r>
                        <a:rPr lang="sk-SK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sk-SK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75074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i="1" dirty="0" smtClean="0">
                          <a:effectLst/>
                        </a:rPr>
                        <a:t>Mužský rod </a:t>
                      </a:r>
                      <a:r>
                        <a:rPr lang="sk-SK" sz="1600" i="1" dirty="0">
                          <a:effectLst/>
                        </a:rPr>
                        <a:t>- životné </a:t>
                      </a:r>
                      <a:endParaRPr lang="sk-SK" sz="16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i="1" dirty="0" smtClean="0">
                          <a:effectLst/>
                        </a:rPr>
                        <a:t>Mužský</a:t>
                      </a:r>
                      <a:r>
                        <a:rPr lang="sk-SK" sz="1600" i="1" baseline="0" dirty="0" smtClean="0">
                          <a:effectLst/>
                        </a:rPr>
                        <a:t> </a:t>
                      </a:r>
                      <a:r>
                        <a:rPr lang="sk-SK" sz="1600" i="1" dirty="0" smtClean="0">
                          <a:effectLst/>
                        </a:rPr>
                        <a:t>rod </a:t>
                      </a:r>
                      <a:r>
                        <a:rPr lang="sk-SK" sz="1600" i="1" dirty="0">
                          <a:effectLst/>
                        </a:rPr>
                        <a:t>– </a:t>
                      </a:r>
                      <a:r>
                        <a:rPr lang="sk-SK" sz="1600" i="1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ne</a:t>
                      </a:r>
                      <a:r>
                        <a:rPr lang="sk-SK" sz="1600" i="1" dirty="0">
                          <a:effectLst/>
                        </a:rPr>
                        <a:t>životné, ženský rod, stredný rod </a:t>
                      </a:r>
                      <a:endParaRPr lang="sk-SK" sz="16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51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N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otcov-i (známi)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otcov-e (klobúky, čižmy, autá)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51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G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otcov-ých (známych)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otcov-ých (klobúkov, čižiem, áut) 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51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D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otcov-ým (známym)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otcov-ým (klobúkom, čižmám, autám)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51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A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otcov-ých (známych)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otcov-e (klobúky, čižmy, autá)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75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L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 otcov-ých (známych)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 otcov-ých (klobúkoch, čižmách, autách)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  <a:tr h="51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I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otcov-</a:t>
                      </a:r>
                      <a:r>
                        <a:rPr lang="sk-SK" sz="1600" dirty="0" err="1">
                          <a:effectLst/>
                        </a:rPr>
                        <a:t>ými</a:t>
                      </a:r>
                      <a:r>
                        <a:rPr lang="sk-SK" sz="1600" dirty="0">
                          <a:effectLst/>
                        </a:rPr>
                        <a:t> (známymi) 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otcov-</a:t>
                      </a:r>
                      <a:r>
                        <a:rPr lang="sk-SK" sz="1600" dirty="0" err="1">
                          <a:effectLst/>
                        </a:rPr>
                        <a:t>ými</a:t>
                      </a:r>
                      <a:r>
                        <a:rPr lang="sk-SK" sz="1600" dirty="0">
                          <a:effectLst/>
                        </a:rPr>
                        <a:t> (klobúkmi, čižmami, autami)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770" marR="109855" marT="7239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9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5153" y="151002"/>
            <a:ext cx="8993699" cy="969235"/>
          </a:xfrm>
        </p:spPr>
        <p:txBody>
          <a:bodyPr/>
          <a:lstStyle/>
          <a:p>
            <a:r>
              <a:rPr lang="sk-SK" dirty="0" smtClean="0"/>
              <a:t>Dnes si povieme niečo o ďalšom vzore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9627" y="11201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b="1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Privlastni predmety osobám na obrázkoch: 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38" y="1837186"/>
            <a:ext cx="5031299" cy="341152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631" y="1837186"/>
            <a:ext cx="4180514" cy="3411523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601" y="1837186"/>
            <a:ext cx="2176702" cy="341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000" y="93276"/>
            <a:ext cx="3544330" cy="1325563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Vzor matkin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7454" y="1105802"/>
            <a:ext cx="11864546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Podľa vzoru matkin skloňujeme privlastňovacie prídavné mená, ktorými privlastňujeme osobe alebo zvieraťu ženského rodu. </a:t>
            </a:r>
          </a:p>
          <a:p>
            <a:pPr marL="0" indent="0">
              <a:buNone/>
            </a:pPr>
            <a:r>
              <a:rPr lang="sk-SK" dirty="0" smtClean="0"/>
              <a:t>Končia príponou: -in, -</a:t>
            </a:r>
            <a:r>
              <a:rPr lang="sk-SK" dirty="0" err="1" smtClean="0"/>
              <a:t>ina</a:t>
            </a:r>
            <a:r>
              <a:rPr lang="sk-SK" dirty="0" smtClean="0"/>
              <a:t>, </a:t>
            </a:r>
            <a:r>
              <a:rPr lang="sk-SK" dirty="0"/>
              <a:t>-</a:t>
            </a:r>
            <a:r>
              <a:rPr lang="sk-SK" dirty="0" err="1" smtClean="0"/>
              <a:t>ino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 smtClean="0"/>
              <a:t>Napr. babk</a:t>
            </a:r>
            <a:r>
              <a:rPr lang="sk-SK" b="1" u="sng" dirty="0" smtClean="0"/>
              <a:t>in</a:t>
            </a:r>
            <a:r>
              <a:rPr lang="sk-SK" dirty="0" smtClean="0"/>
              <a:t> (sveter), kuchárk</a:t>
            </a:r>
            <a:r>
              <a:rPr lang="sk-SK" b="1" u="sng" dirty="0" smtClean="0"/>
              <a:t>ino</a:t>
            </a:r>
            <a:r>
              <a:rPr lang="sk-SK" dirty="0" smtClean="0"/>
              <a:t> (tajomstvo), sýkor</a:t>
            </a:r>
            <a:r>
              <a:rPr lang="sk-SK" b="1" u="sng" dirty="0" smtClean="0"/>
              <a:t>kin</a:t>
            </a:r>
            <a:r>
              <a:rPr lang="sk-SK" dirty="0" smtClean="0"/>
              <a:t> (spev), Zuzk</a:t>
            </a:r>
            <a:r>
              <a:rPr lang="sk-SK" b="1" u="sng" dirty="0" smtClean="0"/>
              <a:t>ina</a:t>
            </a:r>
            <a:r>
              <a:rPr lang="sk-SK" dirty="0" smtClean="0"/>
              <a:t> (kniha).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386" y="3823755"/>
            <a:ext cx="4071939" cy="227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8061" y="266270"/>
            <a:ext cx="3906795" cy="878789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Skloňovanie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09" y="1411139"/>
            <a:ext cx="6038891" cy="3573290"/>
          </a:xfrm>
        </p:spPr>
      </p:pic>
      <p:pic>
        <p:nvPicPr>
          <p:cNvPr id="5" name="Zástupný symbol obsah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9654" y="1411139"/>
            <a:ext cx="5445211" cy="357329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301578" y="5453448"/>
            <a:ext cx="11388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				!!! Všimni si !!!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V N </a:t>
            </a:r>
            <a:r>
              <a:rPr lang="sk-SK" sz="2400" b="1" dirty="0" err="1" smtClean="0">
                <a:solidFill>
                  <a:srgbClr val="FF0000"/>
                </a:solidFill>
              </a:rPr>
              <a:t>pl</a:t>
            </a:r>
            <a:r>
              <a:rPr lang="sk-SK" sz="2400" b="1" dirty="0" smtClean="0">
                <a:solidFill>
                  <a:srgbClr val="FF0000"/>
                </a:solidFill>
              </a:rPr>
              <a:t>. vždy mäkké -i:  </a:t>
            </a:r>
            <a:r>
              <a:rPr lang="sk-SK" sz="2400" b="1" dirty="0">
                <a:solidFill>
                  <a:srgbClr val="FF0000"/>
                </a:solidFill>
              </a:rPr>
              <a:t>m</a:t>
            </a:r>
            <a:r>
              <a:rPr lang="sk-SK" sz="2400" b="1" dirty="0" smtClean="0">
                <a:solidFill>
                  <a:srgbClr val="FF0000"/>
                </a:solidFill>
              </a:rPr>
              <a:t>atkini známi, kamarátkini rodičia, učiteľkini žiaci.  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2412" y="278553"/>
            <a:ext cx="3324997" cy="1325563"/>
          </a:xfrm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chemeClr val="accent2">
                    <a:lumMod val="50000"/>
                  </a:schemeClr>
                </a:solidFill>
              </a:rPr>
              <a:t>POZOR!</a:t>
            </a:r>
            <a:endParaRPr lang="sk-SK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04767" y="1870637"/>
            <a:ext cx="88515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smtClean="0"/>
              <a:t>Dôchod</a:t>
            </a:r>
            <a:r>
              <a:rPr lang="sk-SK" sz="3200" b="1" dirty="0" smtClean="0"/>
              <a:t>kyňa</a:t>
            </a:r>
            <a:r>
              <a:rPr lang="sk-SK" sz="3200" dirty="0" smtClean="0"/>
              <a:t> – </a:t>
            </a:r>
            <a:r>
              <a:rPr lang="sk-SK" sz="3200" dirty="0" err="1" smtClean="0"/>
              <a:t>dôchodkynina</a:t>
            </a:r>
            <a:r>
              <a:rPr lang="sk-SK" sz="3200" dirty="0" smtClean="0"/>
              <a:t>, </a:t>
            </a:r>
            <a:r>
              <a:rPr lang="sk-SK" sz="3200" dirty="0" err="1" smtClean="0"/>
              <a:t>dôchodkynin</a:t>
            </a:r>
            <a:r>
              <a:rPr lang="sk-SK" sz="3200" dirty="0" smtClean="0"/>
              <a:t>... </a:t>
            </a:r>
          </a:p>
          <a:p>
            <a:pPr marL="0" indent="0">
              <a:buNone/>
            </a:pPr>
            <a:r>
              <a:rPr lang="sk-SK" sz="3200" dirty="0" smtClean="0"/>
              <a:t>Osláven</a:t>
            </a:r>
            <a:r>
              <a:rPr lang="sk-SK" sz="3200" b="1" dirty="0" smtClean="0"/>
              <a:t>kyňa</a:t>
            </a:r>
            <a:r>
              <a:rPr lang="sk-SK" sz="3200" dirty="0" smtClean="0"/>
              <a:t> – </a:t>
            </a:r>
            <a:r>
              <a:rPr lang="sk-SK" sz="3200" dirty="0" err="1" smtClean="0"/>
              <a:t>oslávenkynina</a:t>
            </a:r>
            <a:r>
              <a:rPr lang="sk-SK" sz="3200" dirty="0" smtClean="0"/>
              <a:t>, </a:t>
            </a:r>
            <a:r>
              <a:rPr lang="sk-SK" sz="3200" dirty="0" err="1" smtClean="0"/>
              <a:t>oslávenkynino</a:t>
            </a:r>
            <a:r>
              <a:rPr lang="sk-SK" sz="3200" dirty="0" smtClean="0"/>
              <a:t>...</a:t>
            </a:r>
          </a:p>
          <a:p>
            <a:pPr marL="0" indent="0">
              <a:buNone/>
            </a:pPr>
            <a:r>
              <a:rPr lang="sk-SK" sz="3200" dirty="0" smtClean="0"/>
              <a:t>Sud</a:t>
            </a:r>
            <a:r>
              <a:rPr lang="sk-SK" sz="3200" b="1" dirty="0" smtClean="0"/>
              <a:t>kyňa </a:t>
            </a:r>
            <a:r>
              <a:rPr lang="sk-SK" sz="3200" dirty="0" smtClean="0"/>
              <a:t>– </a:t>
            </a:r>
            <a:r>
              <a:rPr lang="sk-SK" sz="3200" dirty="0" err="1" smtClean="0"/>
              <a:t>sudkynina</a:t>
            </a:r>
            <a:r>
              <a:rPr lang="sk-SK" sz="3200" dirty="0" smtClean="0"/>
              <a:t>, so </a:t>
            </a:r>
            <a:r>
              <a:rPr lang="sk-SK" sz="3200" dirty="0" err="1" smtClean="0"/>
              <a:t>sudkyninými</a:t>
            </a:r>
            <a:r>
              <a:rPr lang="sk-SK" sz="3200" dirty="0" smtClean="0"/>
              <a:t>...</a:t>
            </a:r>
          </a:p>
          <a:p>
            <a:pPr marL="0" indent="0">
              <a:buNone/>
            </a:pPr>
            <a:r>
              <a:rPr lang="sk-SK" sz="3200" dirty="0" smtClean="0"/>
              <a:t>Poslan</a:t>
            </a:r>
            <a:r>
              <a:rPr lang="sk-SK" sz="3200" b="1" dirty="0" smtClean="0"/>
              <a:t>kyňa</a:t>
            </a:r>
            <a:r>
              <a:rPr lang="sk-SK" sz="3200" dirty="0" smtClean="0"/>
              <a:t> – </a:t>
            </a:r>
            <a:r>
              <a:rPr lang="sk-SK" sz="3200" dirty="0" err="1" smtClean="0"/>
              <a:t>poslankynina</a:t>
            </a:r>
            <a:r>
              <a:rPr lang="sk-SK" sz="3200" dirty="0" smtClean="0"/>
              <a:t>, </a:t>
            </a:r>
            <a:r>
              <a:rPr lang="sk-SK" sz="3200" dirty="0" err="1" smtClean="0"/>
              <a:t>poslankynin</a:t>
            </a:r>
            <a:r>
              <a:rPr lang="sk-SK" sz="3200" dirty="0" smtClean="0"/>
              <a:t> </a:t>
            </a:r>
          </a:p>
          <a:p>
            <a:pPr marL="0" indent="0">
              <a:buNone/>
            </a:pPr>
            <a:r>
              <a:rPr lang="sk-SK" sz="3200" dirty="0" smtClean="0"/>
              <a:t>Umel</a:t>
            </a:r>
            <a:r>
              <a:rPr lang="sk-SK" sz="3200" b="1" dirty="0" smtClean="0"/>
              <a:t>kyňa</a:t>
            </a:r>
            <a:r>
              <a:rPr lang="sk-SK" sz="3200" dirty="0" smtClean="0"/>
              <a:t> – </a:t>
            </a:r>
            <a:r>
              <a:rPr lang="sk-SK" sz="3200" dirty="0" err="1" smtClean="0"/>
              <a:t>umelkynina</a:t>
            </a:r>
            <a:r>
              <a:rPr lang="sk-SK" sz="3200" dirty="0" smtClean="0"/>
              <a:t>, </a:t>
            </a:r>
            <a:r>
              <a:rPr lang="sk-SK" sz="3200" dirty="0" err="1" smtClean="0"/>
              <a:t>umelkynin</a:t>
            </a:r>
            <a:r>
              <a:rPr lang="sk-SK" sz="3200" dirty="0" smtClean="0"/>
              <a:t>... </a:t>
            </a:r>
          </a:p>
          <a:p>
            <a:pPr marL="0" indent="0">
              <a:buNone/>
            </a:pPr>
            <a:endParaRPr lang="sk-SK" sz="3200" dirty="0" smtClean="0"/>
          </a:p>
          <a:p>
            <a:pPr marL="0" indent="0">
              <a:buNone/>
            </a:pPr>
            <a:r>
              <a:rPr lang="sk-SK" sz="3200" i="1" dirty="0" smtClean="0">
                <a:latin typeface="Bookman Old Style" panose="02050604050505020204" pitchFamily="18" charset="0"/>
              </a:rPr>
              <a:t>Ktoré podstatné mená ešte končia na -</a:t>
            </a:r>
            <a:r>
              <a:rPr lang="sk-SK" sz="3200" i="1" dirty="0" err="1" smtClean="0">
                <a:latin typeface="Bookman Old Style" panose="02050604050505020204" pitchFamily="18" charset="0"/>
              </a:rPr>
              <a:t>yňa</a:t>
            </a:r>
            <a:r>
              <a:rPr lang="sk-SK" sz="3200" i="1" dirty="0" smtClean="0">
                <a:latin typeface="Bookman Old Style" panose="02050604050505020204" pitchFamily="18" charset="0"/>
              </a:rPr>
              <a:t>? </a:t>
            </a:r>
            <a:endParaRPr lang="sk-SK" sz="32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913" y="0"/>
            <a:ext cx="2824005" cy="188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9281" y="142704"/>
            <a:ext cx="3387811" cy="1018832"/>
          </a:xfrm>
        </p:spPr>
        <p:txBody>
          <a:bodyPr/>
          <a:lstStyle/>
          <a:p>
            <a:r>
              <a:rPr lang="sk-SK" dirty="0" smtClean="0"/>
              <a:t>Cvičenia </a:t>
            </a:r>
            <a:r>
              <a:rPr lang="sk-SK" dirty="0" smtClean="0">
                <a:sym typeface="Wingdings" panose="05000000000000000000" pitchFamily="2" charset="2"/>
              </a:rPr>
              <a:t>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449" y="98854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1.) Doplň správne hlásky:</a:t>
            </a:r>
          </a:p>
          <a:p>
            <a:pPr marL="0" indent="0" algn="just">
              <a:buNone/>
            </a:pPr>
            <a:r>
              <a:rPr lang="sk-SK" sz="3600" dirty="0" smtClean="0"/>
              <a:t>Z </a:t>
            </a:r>
            <a:r>
              <a:rPr lang="sk-SK" sz="3600" dirty="0" err="1" smtClean="0"/>
              <a:t>Jank</a:t>
            </a:r>
            <a:r>
              <a:rPr lang="sk-SK" sz="3600" dirty="0" smtClean="0"/>
              <a:t>__</a:t>
            </a:r>
            <a:r>
              <a:rPr lang="sk-SK" sz="3600" dirty="0" err="1" smtClean="0"/>
              <a:t>n__ch</a:t>
            </a:r>
            <a:r>
              <a:rPr lang="sk-SK" sz="3600" dirty="0" smtClean="0"/>
              <a:t> starých hračiek, </a:t>
            </a:r>
            <a:r>
              <a:rPr lang="sk-SK" sz="3600" dirty="0" err="1" smtClean="0"/>
              <a:t>korytnačk</a:t>
            </a:r>
            <a:r>
              <a:rPr lang="sk-SK" sz="3600" dirty="0" smtClean="0"/>
              <a:t>__n pancier, </a:t>
            </a:r>
            <a:r>
              <a:rPr lang="sk-SK" sz="3600" dirty="0" err="1" smtClean="0"/>
              <a:t>Ev__n</a:t>
            </a:r>
            <a:r>
              <a:rPr lang="sk-SK" sz="3600" dirty="0" smtClean="0"/>
              <a:t>__ nové pero, </a:t>
            </a:r>
            <a:r>
              <a:rPr lang="sk-SK" sz="3600" dirty="0" err="1" smtClean="0"/>
              <a:t>lekárk</a:t>
            </a:r>
            <a:r>
              <a:rPr lang="sk-SK" sz="3600" dirty="0" smtClean="0"/>
              <a:t>__na práca, v </a:t>
            </a:r>
            <a:r>
              <a:rPr lang="sk-SK" sz="3600" dirty="0" err="1" smtClean="0"/>
              <a:t>učiteľk</a:t>
            </a:r>
            <a:r>
              <a:rPr lang="sk-SK" sz="3600" dirty="0" smtClean="0"/>
              <a:t>__</a:t>
            </a:r>
            <a:r>
              <a:rPr lang="sk-SK" sz="3600" dirty="0" err="1" smtClean="0"/>
              <a:t>n__ch</a:t>
            </a:r>
            <a:r>
              <a:rPr lang="sk-SK" sz="3600" dirty="0" smtClean="0"/>
              <a:t> modrých očiach, </a:t>
            </a:r>
            <a:r>
              <a:rPr lang="sk-SK" sz="3600" dirty="0" err="1" smtClean="0"/>
              <a:t>Hank</a:t>
            </a:r>
            <a:r>
              <a:rPr lang="sk-SK" sz="3600" dirty="0" smtClean="0"/>
              <a:t>__n dobrý nápad, </a:t>
            </a:r>
            <a:r>
              <a:rPr lang="sk-SK" sz="3600" dirty="0" err="1" smtClean="0"/>
              <a:t>líšk</a:t>
            </a:r>
            <a:r>
              <a:rPr lang="sk-SK" sz="3600" dirty="0" smtClean="0"/>
              <a:t>__n__ mláďa, </a:t>
            </a:r>
            <a:r>
              <a:rPr lang="sk-SK" sz="3600" dirty="0" err="1" smtClean="0"/>
              <a:t>priateľk</a:t>
            </a:r>
            <a:r>
              <a:rPr lang="sk-SK" sz="3600" dirty="0" smtClean="0"/>
              <a:t>__n__ ochotní rodičia, </a:t>
            </a:r>
            <a:r>
              <a:rPr lang="sk-SK" sz="3600" dirty="0" err="1" smtClean="0"/>
              <a:t>vnučk</a:t>
            </a:r>
            <a:r>
              <a:rPr lang="sk-SK" sz="3600" dirty="0" smtClean="0"/>
              <a:t>__</a:t>
            </a:r>
            <a:r>
              <a:rPr lang="sk-SK" sz="3600" dirty="0" err="1" smtClean="0"/>
              <a:t>ne</a:t>
            </a:r>
            <a:r>
              <a:rPr lang="sk-SK" sz="3600" dirty="0" smtClean="0"/>
              <a:t> obľúbené rozprávky, s novým </a:t>
            </a:r>
            <a:r>
              <a:rPr lang="sk-SK" sz="3600" dirty="0" err="1" smtClean="0"/>
              <a:t>trénerk</a:t>
            </a:r>
            <a:r>
              <a:rPr lang="sk-SK" sz="3600" dirty="0" smtClean="0"/>
              <a:t>__</a:t>
            </a:r>
            <a:r>
              <a:rPr lang="sk-SK" sz="3600" dirty="0" err="1" smtClean="0"/>
              <a:t>n__m</a:t>
            </a:r>
            <a:r>
              <a:rPr lang="sk-SK" sz="3600" dirty="0" smtClean="0"/>
              <a:t> zverencom, </a:t>
            </a:r>
            <a:r>
              <a:rPr lang="sk-SK" sz="3600" dirty="0" err="1" smtClean="0"/>
              <a:t>speváčk</a:t>
            </a:r>
            <a:r>
              <a:rPr lang="sk-SK" sz="3600" dirty="0" smtClean="0"/>
              <a:t>__n__ obdivovatelia, </a:t>
            </a:r>
            <a:r>
              <a:rPr lang="sk-SK" sz="3600" dirty="0" err="1" smtClean="0"/>
              <a:t>susedk</a:t>
            </a:r>
            <a:r>
              <a:rPr lang="sk-SK" sz="3600" dirty="0" smtClean="0"/>
              <a:t>__na mačka, </a:t>
            </a:r>
            <a:r>
              <a:rPr lang="sk-SK" sz="3600" dirty="0" err="1" smtClean="0"/>
              <a:t>Dank</a:t>
            </a:r>
            <a:r>
              <a:rPr lang="sk-SK" sz="3600" dirty="0" smtClean="0"/>
              <a:t>__na bábika, s </a:t>
            </a:r>
            <a:r>
              <a:rPr lang="sk-SK" sz="3600" dirty="0" err="1" smtClean="0"/>
              <a:t>riaditeľk</a:t>
            </a:r>
            <a:r>
              <a:rPr lang="sk-SK" sz="3600" dirty="0" smtClean="0"/>
              <a:t>__</a:t>
            </a:r>
            <a:r>
              <a:rPr lang="sk-SK" sz="3600" dirty="0" err="1" smtClean="0"/>
              <a:t>nou</a:t>
            </a:r>
            <a:r>
              <a:rPr lang="sk-SK" sz="3600" dirty="0" smtClean="0"/>
              <a:t> zástupkyňou, </a:t>
            </a:r>
            <a:r>
              <a:rPr lang="sk-SK" sz="3600" dirty="0" err="1" smtClean="0"/>
              <a:t>mačk</a:t>
            </a:r>
            <a:r>
              <a:rPr lang="sk-SK" sz="3600" dirty="0" smtClean="0"/>
              <a:t>__na mištička, </a:t>
            </a:r>
            <a:r>
              <a:rPr lang="sk-SK" sz="3600" dirty="0" err="1" smtClean="0"/>
              <a:t>účtovníčk</a:t>
            </a:r>
            <a:r>
              <a:rPr lang="sk-SK" sz="3600" dirty="0" smtClean="0"/>
              <a:t>__n počítač, </a:t>
            </a:r>
            <a:r>
              <a:rPr lang="sk-SK" sz="3600" dirty="0" err="1" smtClean="0"/>
              <a:t>kamarátk</a:t>
            </a:r>
            <a:r>
              <a:rPr lang="sk-SK" sz="3600" dirty="0" smtClean="0"/>
              <a:t>__na kolegyňa. </a:t>
            </a:r>
            <a:endParaRPr lang="sk-SK" sz="36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024" y="5016844"/>
            <a:ext cx="2649743" cy="176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956</Words>
  <Application>Microsoft Office PowerPoint</Application>
  <PresentationFormat>Vlastná</PresentationFormat>
  <Paragraphs>163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Privlastňovacie prídavné mená</vt:lpstr>
      <vt:lpstr>Prídavné mená – čo už vieme...</vt:lpstr>
      <vt:lpstr>Privlastňovacie prídavné mená – zopakuj si!</vt:lpstr>
      <vt:lpstr>Skloňovanie</vt:lpstr>
      <vt:lpstr>Dnes si povieme niečo o ďalšom vzore</vt:lpstr>
      <vt:lpstr>Vzor matkin</vt:lpstr>
      <vt:lpstr>Skloňovanie</vt:lpstr>
      <vt:lpstr>POZOR!</vt:lpstr>
      <vt:lpstr>Cvičenia  </vt:lpstr>
      <vt:lpstr>Prezentácia programu PowerPoint</vt:lpstr>
      <vt:lpstr>3.)Nájdi v texte privlastňovacie prídavné mená a urč ich gramatické kategórie a vzor:</vt:lpstr>
      <vt:lpstr>4.) Ktoré prídavné mená z textu sa skloňujú podľa vzoru matkin? </vt:lpstr>
      <vt:lpstr>Prezentácia programu PowerPoint</vt:lpstr>
      <vt:lpstr>Ďakujem za pozornosť!   Vypracoval: Mgr. Tomáš Bielik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Privlastňovacie prídavné mená</dc:title>
  <dc:creator>Tomas</dc:creator>
  <cp:lastModifiedBy>Darinka-NB</cp:lastModifiedBy>
  <cp:revision>22</cp:revision>
  <dcterms:created xsi:type="dcterms:W3CDTF">2021-01-19T14:39:49Z</dcterms:created>
  <dcterms:modified xsi:type="dcterms:W3CDTF">2021-01-27T10:56:47Z</dcterms:modified>
</cp:coreProperties>
</file>