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F18F-1DDB-4437-8286-21DF52DC668D}" type="datetimeFigureOut">
              <a:rPr lang="sk-SK" smtClean="0"/>
              <a:t>7. 11. 2011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0CEE-EC2A-4256-88F8-85F836D5388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8209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F18F-1DDB-4437-8286-21DF52DC668D}" type="datetimeFigureOut">
              <a:rPr lang="sk-SK" smtClean="0"/>
              <a:t>7. 11. 2011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0CEE-EC2A-4256-88F8-85F836D5388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7800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F18F-1DDB-4437-8286-21DF52DC668D}" type="datetimeFigureOut">
              <a:rPr lang="sk-SK" smtClean="0"/>
              <a:t>7. 11. 2011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0CEE-EC2A-4256-88F8-85F836D5388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4507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F18F-1DDB-4437-8286-21DF52DC668D}" type="datetimeFigureOut">
              <a:rPr lang="sk-SK" smtClean="0"/>
              <a:t>7. 11. 2011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0CEE-EC2A-4256-88F8-85F836D5388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9525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F18F-1DDB-4437-8286-21DF52DC668D}" type="datetimeFigureOut">
              <a:rPr lang="sk-SK" smtClean="0"/>
              <a:t>7. 11. 2011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0CEE-EC2A-4256-88F8-85F836D5388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57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F18F-1DDB-4437-8286-21DF52DC668D}" type="datetimeFigureOut">
              <a:rPr lang="sk-SK" smtClean="0"/>
              <a:t>7. 11. 2011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0CEE-EC2A-4256-88F8-85F836D5388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038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F18F-1DDB-4437-8286-21DF52DC668D}" type="datetimeFigureOut">
              <a:rPr lang="sk-SK" smtClean="0"/>
              <a:t>7. 11. 2011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0CEE-EC2A-4256-88F8-85F836D5388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339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F18F-1DDB-4437-8286-21DF52DC668D}" type="datetimeFigureOut">
              <a:rPr lang="sk-SK" smtClean="0"/>
              <a:t>7. 11. 2011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0CEE-EC2A-4256-88F8-85F836D5388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114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F18F-1DDB-4437-8286-21DF52DC668D}" type="datetimeFigureOut">
              <a:rPr lang="sk-SK" smtClean="0"/>
              <a:t>7. 11. 2011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0CEE-EC2A-4256-88F8-85F836D5388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706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F18F-1DDB-4437-8286-21DF52DC668D}" type="datetimeFigureOut">
              <a:rPr lang="sk-SK" smtClean="0"/>
              <a:t>7. 11. 2011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0CEE-EC2A-4256-88F8-85F836D5388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097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F18F-1DDB-4437-8286-21DF52DC668D}" type="datetimeFigureOut">
              <a:rPr lang="sk-SK" smtClean="0"/>
              <a:t>7. 11. 2011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0CEE-EC2A-4256-88F8-85F836D5388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8322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9F18F-1DDB-4437-8286-21DF52DC668D}" type="datetimeFigureOut">
              <a:rPr lang="sk-SK" smtClean="0"/>
              <a:t>7. 11. 2011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70CEE-EC2A-4256-88F8-85F836D5388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97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128889" y="158775"/>
            <a:ext cx="4896544" cy="1470025"/>
          </a:xfrm>
        </p:spPr>
        <p:txBody>
          <a:bodyPr>
            <a:normAutofit/>
          </a:bodyPr>
          <a:lstStyle/>
          <a:p>
            <a:pPr algn="r"/>
            <a:r>
              <a:rPr lang="sk-SK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Milan </a:t>
            </a:r>
            <a:r>
              <a:rPr lang="sk-SK" b="1" dirty="0" err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Rúfus</a:t>
            </a:r>
            <a:r>
              <a:rPr lang="sk-SK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22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1928 Závažná Poruba – 2009 Bratislava</a:t>
            </a:r>
            <a:endParaRPr lang="sk-SK" sz="22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70785" y="5157192"/>
            <a:ext cx="3128392" cy="1152128"/>
          </a:xfrm>
        </p:spPr>
        <p:txBody>
          <a:bodyPr>
            <a:normAutofit lnSpcReduction="10000"/>
          </a:bodyPr>
          <a:lstStyle/>
          <a:p>
            <a:pPr marL="457200" indent="-457200" algn="r">
              <a:buFont typeface="Arial" pitchFamily="34" charset="0"/>
              <a:buChar char="•"/>
            </a:pPr>
            <a:r>
              <a:rPr lang="sk-SK" dirty="0" smtClean="0">
                <a:solidFill>
                  <a:srgbClr val="FFFFCC"/>
                </a:solidFill>
              </a:rPr>
              <a:t>básnik</a:t>
            </a:r>
            <a:endParaRPr lang="sk-SK" dirty="0" smtClean="0">
              <a:solidFill>
                <a:srgbClr val="FFFFCC"/>
              </a:solidFill>
            </a:endParaRPr>
          </a:p>
          <a:p>
            <a:pPr marL="457200" indent="-457200" algn="r">
              <a:buFont typeface="Arial" pitchFamily="34" charset="0"/>
              <a:buChar char="•"/>
            </a:pPr>
            <a:r>
              <a:rPr lang="sk-SK" dirty="0" smtClean="0">
                <a:solidFill>
                  <a:srgbClr val="FFFFCC"/>
                </a:solidFill>
              </a:rPr>
              <a:t>prekladateľ</a:t>
            </a:r>
            <a:endParaRPr lang="sk-SK" dirty="0">
              <a:solidFill>
                <a:srgbClr val="FFFFCC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079" y="1784995"/>
            <a:ext cx="4021385" cy="3012157"/>
          </a:xfrm>
          <a:prstGeom prst="rect">
            <a:avLst/>
          </a:prstGeom>
          <a:noFill/>
          <a:ln w="101600" cmpd="dbl">
            <a:solidFill>
              <a:srgbClr val="FFFF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566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 života</a:t>
            </a:r>
            <a:endParaRPr lang="sk-SK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>
                <a:solidFill>
                  <a:schemeClr val="bg1"/>
                </a:solidFill>
              </a:rPr>
              <a:t>Narodil sa v rodine murára. Do ľudovej školy chodil v rodisku, zmaturoval roku </a:t>
            </a:r>
            <a:r>
              <a:rPr lang="sk-SK" b="1" dirty="0">
                <a:solidFill>
                  <a:schemeClr val="bg1"/>
                </a:solidFill>
              </a:rPr>
              <a:t>1948</a:t>
            </a:r>
            <a:r>
              <a:rPr lang="sk-SK" dirty="0">
                <a:solidFill>
                  <a:schemeClr val="bg1"/>
                </a:solidFill>
              </a:rPr>
              <a:t> na Gymnáziu v Liptovskom Mikuláši. V rokoch </a:t>
            </a:r>
            <a:r>
              <a:rPr lang="sk-SK" b="1" dirty="0">
                <a:solidFill>
                  <a:schemeClr val="bg1"/>
                </a:solidFill>
              </a:rPr>
              <a:t>1948 - 1952</a:t>
            </a:r>
            <a:r>
              <a:rPr lang="sk-SK" dirty="0">
                <a:solidFill>
                  <a:schemeClr val="bg1"/>
                </a:solidFill>
              </a:rPr>
              <a:t> študoval slovenčinu a dejepis na FF UK v Bratislave. </a:t>
            </a:r>
            <a:endParaRPr lang="sk-SK" dirty="0" smtClean="0">
              <a:solidFill>
                <a:schemeClr val="bg1"/>
              </a:solidFill>
            </a:endParaRPr>
          </a:p>
          <a:p>
            <a:r>
              <a:rPr lang="sk-SK" dirty="0">
                <a:solidFill>
                  <a:schemeClr val="bg1"/>
                </a:solidFill>
              </a:rPr>
              <a:t>Po skončení vysokoškolského štúdia zostal na Filozofickej fakulte UK ako pedagóg. Prednášal dejiny slovenskej a českej literatúry. V školskom roku </a:t>
            </a:r>
            <a:r>
              <a:rPr lang="sk-SK" b="1" dirty="0">
                <a:solidFill>
                  <a:schemeClr val="bg1"/>
                </a:solidFill>
              </a:rPr>
              <a:t>1971 - 1972</a:t>
            </a:r>
            <a:r>
              <a:rPr lang="sk-SK" dirty="0">
                <a:solidFill>
                  <a:schemeClr val="bg1"/>
                </a:solidFill>
              </a:rPr>
              <a:t> pôsobil na univerzite v Neapole. Žil na dôchodku v Bratislave.</a:t>
            </a:r>
          </a:p>
        </p:txBody>
      </p:sp>
    </p:spTree>
    <p:extLst>
      <p:ext uri="{BB962C8B-B14F-4D97-AF65-F5344CB8AC3E}">
        <p14:creationId xmlns:p14="http://schemas.microsoft.com/office/powerpoint/2010/main" val="137137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143000"/>
          </a:xfrm>
        </p:spPr>
        <p:txBody>
          <a:bodyPr/>
          <a:lstStyle/>
          <a:p>
            <a:pPr algn="l"/>
            <a:r>
              <a:rPr lang="sk-SK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tvorby</a:t>
            </a:r>
            <a:endParaRPr lang="sk-SK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15616" y="1340768"/>
            <a:ext cx="6840760" cy="5400600"/>
          </a:xfrm>
        </p:spPr>
        <p:txBody>
          <a:bodyPr>
            <a:normAutofit fontScale="85000" lnSpcReduction="20000"/>
          </a:bodyPr>
          <a:lstStyle/>
          <a:p>
            <a:r>
              <a:rPr lang="sk-SK" dirty="0" smtClean="0">
                <a:solidFill>
                  <a:srgbClr val="FFFFCC"/>
                </a:solidFill>
              </a:rPr>
              <a:t>Až dozrieme</a:t>
            </a:r>
          </a:p>
          <a:p>
            <a:r>
              <a:rPr lang="sk-SK" dirty="0" smtClean="0">
                <a:solidFill>
                  <a:srgbClr val="FFFFCC"/>
                </a:solidFill>
              </a:rPr>
              <a:t>Chlapec</a:t>
            </a:r>
          </a:p>
          <a:p>
            <a:r>
              <a:rPr lang="sk-SK" dirty="0" smtClean="0">
                <a:solidFill>
                  <a:srgbClr val="FFFFCC"/>
                </a:solidFill>
              </a:rPr>
              <a:t>Chlapec maľuje dúhu</a:t>
            </a:r>
          </a:p>
          <a:p>
            <a:r>
              <a:rPr lang="sk-SK" dirty="0" smtClean="0">
                <a:solidFill>
                  <a:srgbClr val="FFFFCC"/>
                </a:solidFill>
              </a:rPr>
              <a:t>Zvony</a:t>
            </a:r>
          </a:p>
          <a:p>
            <a:r>
              <a:rPr lang="sk-SK" dirty="0" smtClean="0">
                <a:solidFill>
                  <a:srgbClr val="FFFFCC"/>
                </a:solidFill>
              </a:rPr>
              <a:t>Stôl chudobných</a:t>
            </a:r>
          </a:p>
          <a:p>
            <a:r>
              <a:rPr lang="sk-SK" dirty="0" smtClean="0">
                <a:solidFill>
                  <a:srgbClr val="FFFFCC"/>
                </a:solidFill>
              </a:rPr>
              <a:t>Kniha rozprávok</a:t>
            </a:r>
          </a:p>
          <a:p>
            <a:r>
              <a:rPr lang="sk-SK" dirty="0" smtClean="0">
                <a:solidFill>
                  <a:srgbClr val="FFFFCC"/>
                </a:solidFill>
              </a:rPr>
              <a:t>Sobotné večery</a:t>
            </a:r>
          </a:p>
          <a:p>
            <a:r>
              <a:rPr lang="sk-SK" dirty="0" smtClean="0">
                <a:solidFill>
                  <a:srgbClr val="FFFFCC"/>
                </a:solidFill>
              </a:rPr>
              <a:t>Studnička</a:t>
            </a:r>
          </a:p>
          <a:p>
            <a:r>
              <a:rPr lang="sk-SK" dirty="0" smtClean="0">
                <a:solidFill>
                  <a:srgbClr val="FFFFCC"/>
                </a:solidFill>
              </a:rPr>
              <a:t>Tiché papradie</a:t>
            </a:r>
          </a:p>
          <a:p>
            <a:r>
              <a:rPr lang="sk-SK" dirty="0" smtClean="0">
                <a:solidFill>
                  <a:srgbClr val="FFC000"/>
                </a:solidFill>
              </a:rPr>
              <a:t>Modlitbičky</a:t>
            </a:r>
          </a:p>
          <a:p>
            <a:r>
              <a:rPr lang="sk-SK" dirty="0" smtClean="0">
                <a:solidFill>
                  <a:srgbClr val="FFFFCC"/>
                </a:solidFill>
              </a:rPr>
              <a:t>Preklady z nórčiny a zo španielčiny</a:t>
            </a:r>
          </a:p>
          <a:p>
            <a:r>
              <a:rPr lang="sk-SK" dirty="0" smtClean="0">
                <a:solidFill>
                  <a:srgbClr val="FFFFCC"/>
                </a:solidFill>
              </a:rPr>
              <a:t>Eseje: Človek, čas a tvorba; Štyri epištoly k ľuďom; O literatúre</a:t>
            </a:r>
          </a:p>
          <a:p>
            <a:endParaRPr lang="sk-SK" dirty="0">
              <a:solidFill>
                <a:srgbClr val="FFFFCC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398" y="660418"/>
            <a:ext cx="1781175" cy="2562225"/>
          </a:xfrm>
          <a:prstGeom prst="rect">
            <a:avLst/>
          </a:prstGeom>
          <a:noFill/>
          <a:ln w="101600" cmpd="dbl">
            <a:solidFill>
              <a:srgbClr val="92D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941" y="1484784"/>
            <a:ext cx="1762125" cy="2590800"/>
          </a:xfrm>
          <a:prstGeom prst="rect">
            <a:avLst/>
          </a:prstGeom>
          <a:noFill/>
          <a:ln w="101600" cmpd="dbl">
            <a:solidFill>
              <a:srgbClr val="FFFF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870" y="2996952"/>
            <a:ext cx="1790700" cy="2552700"/>
          </a:xfrm>
          <a:prstGeom prst="rect">
            <a:avLst/>
          </a:prstGeom>
          <a:noFill/>
          <a:ln w="101600" cmpd="dbl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973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000"/>
                            </p:stCondLst>
                            <p:childTnLst>
                              <p:par>
                                <p:cTn id="8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8229600" cy="85010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sk-SK" b="1" cap="none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napokon láska</a:t>
            </a:r>
            <a:endParaRPr lang="cs-CZ" b="1" cap="none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628800"/>
            <a:ext cx="8443664" cy="49685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sk-SK" sz="2400" b="1" dirty="0" smtClean="0">
                <a:solidFill>
                  <a:srgbClr val="FFFFCC"/>
                </a:solidFill>
                <a:latin typeface="Arial" charset="0"/>
              </a:rPr>
              <a:t>Literárny druh</a:t>
            </a:r>
            <a:r>
              <a:rPr lang="sk-SK" sz="2400" dirty="0" smtClean="0">
                <a:solidFill>
                  <a:srgbClr val="FFFFCC"/>
                </a:solidFill>
                <a:latin typeface="Arial" charset="0"/>
              </a:rPr>
              <a:t>: </a:t>
            </a:r>
          </a:p>
          <a:p>
            <a:pPr lvl="1">
              <a:buFont typeface="Wingdings" pitchFamily="2" charset="2"/>
              <a:buChar char="q"/>
            </a:pPr>
            <a:r>
              <a:rPr lang="sk-SK" sz="2000" dirty="0" smtClean="0">
                <a:solidFill>
                  <a:schemeClr val="bg1"/>
                </a:solidFill>
                <a:latin typeface="Arial" charset="0"/>
              </a:rPr>
              <a:t>ľúbostná lyrika</a:t>
            </a:r>
          </a:p>
          <a:p>
            <a:pPr>
              <a:buFont typeface="Wingdings" pitchFamily="2" charset="2"/>
              <a:buChar char="q"/>
            </a:pPr>
            <a:r>
              <a:rPr lang="sk-SK" sz="2400" b="1" dirty="0">
                <a:solidFill>
                  <a:srgbClr val="FFFFCC"/>
                </a:solidFill>
                <a:latin typeface="Arial" charset="0"/>
              </a:rPr>
              <a:t>Literárny žáner: </a:t>
            </a:r>
          </a:p>
          <a:p>
            <a:pPr lvl="1">
              <a:buFont typeface="Wingdings" pitchFamily="2" charset="2"/>
              <a:buChar char="q"/>
            </a:pPr>
            <a:r>
              <a:rPr lang="sk-SK" sz="2000" dirty="0">
                <a:solidFill>
                  <a:schemeClr val="bg1"/>
                </a:solidFill>
                <a:latin typeface="Arial" charset="0"/>
              </a:rPr>
              <a:t>lyrická báseň</a:t>
            </a:r>
          </a:p>
          <a:p>
            <a:pPr>
              <a:buFont typeface="Wingdings" pitchFamily="2" charset="2"/>
              <a:buChar char="q"/>
            </a:pPr>
            <a:r>
              <a:rPr lang="sk-SK" sz="2400" b="1" dirty="0">
                <a:solidFill>
                  <a:srgbClr val="FFFFCC"/>
                </a:solidFill>
                <a:latin typeface="Arial" charset="0"/>
              </a:rPr>
              <a:t>Literárna forma: </a:t>
            </a:r>
          </a:p>
          <a:p>
            <a:pPr lvl="1">
              <a:buFont typeface="Wingdings" pitchFamily="2" charset="2"/>
              <a:buChar char="q"/>
            </a:pPr>
            <a:r>
              <a:rPr lang="sk-SK" sz="2000" dirty="0">
                <a:solidFill>
                  <a:schemeClr val="bg1"/>
                </a:solidFill>
                <a:latin typeface="Arial" charset="0"/>
              </a:rPr>
              <a:t>poézia</a:t>
            </a:r>
          </a:p>
          <a:p>
            <a:pPr>
              <a:buFont typeface="Wingdings" pitchFamily="2" charset="2"/>
              <a:buChar char="q"/>
            </a:pPr>
            <a:r>
              <a:rPr lang="sk-SK" sz="2400" b="1" dirty="0">
                <a:solidFill>
                  <a:srgbClr val="FFFFCC"/>
                </a:solidFill>
                <a:latin typeface="Arial" charset="0"/>
              </a:rPr>
              <a:t>Téma: </a:t>
            </a:r>
          </a:p>
          <a:p>
            <a:pPr lvl="1">
              <a:buFont typeface="Wingdings" pitchFamily="2" charset="2"/>
              <a:buChar char="q"/>
            </a:pPr>
            <a:r>
              <a:rPr lang="sk-SK" sz="2000" dirty="0" smtClean="0">
                <a:solidFill>
                  <a:schemeClr val="bg1"/>
                </a:solidFill>
                <a:latin typeface="Arial" charset="0"/>
              </a:rPr>
              <a:t>láska v mnohých podobách</a:t>
            </a:r>
            <a:endParaRPr lang="sk-SK" sz="2000" dirty="0">
              <a:solidFill>
                <a:schemeClr val="bg1"/>
              </a:solidFill>
              <a:latin typeface="Arial" charset="0"/>
            </a:endParaRPr>
          </a:p>
          <a:p>
            <a:pPr marL="0" indent="0">
              <a:buNone/>
            </a:pPr>
            <a:endParaRPr lang="sk-SK" sz="2400" b="1" dirty="0">
              <a:solidFill>
                <a:srgbClr val="FFFF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7329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láčik 3"/>
          <p:cNvSpPr/>
          <p:nvPr/>
        </p:nvSpPr>
        <p:spPr>
          <a:xfrm>
            <a:off x="3851920" y="0"/>
            <a:ext cx="4896544" cy="1809400"/>
          </a:xfrm>
          <a:prstGeom prst="cloudCallout">
            <a:avLst>
              <a:gd name="adj1" fmla="val -38161"/>
              <a:gd name="adj2" fmla="val 184791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chemeClr val="tx1"/>
                </a:solidFill>
              </a:rPr>
              <a:t>Vyhľadaj konkrétne verše, ktoré hovoria o vlastnostiach lásky.</a:t>
            </a:r>
            <a:endParaRPr lang="sk-SK" sz="2400" dirty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 básne</a:t>
            </a:r>
            <a:endParaRPr lang="sk-SK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sk-SK" sz="2600" dirty="0" smtClean="0">
                <a:solidFill>
                  <a:schemeClr val="bg1"/>
                </a:solidFill>
                <a:latin typeface="Arial" charset="0"/>
              </a:rPr>
              <a:t>básnik zobrazuje </a:t>
            </a:r>
            <a:r>
              <a:rPr lang="sk-SK" sz="2600" dirty="0">
                <a:solidFill>
                  <a:schemeClr val="bg1"/>
                </a:solidFill>
                <a:latin typeface="Arial" charset="0"/>
              </a:rPr>
              <a:t>lásku v mnohých podobách v živote človeka – lásku k žene, materinskú lásku, lásku ku všetkému živému</a:t>
            </a:r>
          </a:p>
          <a:p>
            <a:pPr>
              <a:buFont typeface="Wingdings" pitchFamily="2" charset="2"/>
              <a:buChar char="q"/>
            </a:pPr>
            <a:r>
              <a:rPr lang="sk-SK" sz="2600" dirty="0">
                <a:solidFill>
                  <a:schemeClr val="bg1"/>
                </a:solidFill>
                <a:latin typeface="Arial" charset="0"/>
              </a:rPr>
              <a:t>poukazuje na jej vlastnosti:</a:t>
            </a:r>
          </a:p>
          <a:p>
            <a:pPr lvl="1">
              <a:buFont typeface="Wingdings" pitchFamily="2" charset="2"/>
              <a:buChar char="q"/>
            </a:pPr>
            <a:r>
              <a:rPr lang="sk-SK" sz="2000" dirty="0" smtClean="0">
                <a:solidFill>
                  <a:schemeClr val="bg1"/>
                </a:solidFill>
                <a:latin typeface="Arial" charset="0"/>
              </a:rPr>
              <a:t>je darom, dar si nemožno kúpiť, môžeme ho len prijať a byť zaň vďační</a:t>
            </a:r>
          </a:p>
          <a:p>
            <a:pPr lvl="1">
              <a:buFont typeface="Wingdings" pitchFamily="2" charset="2"/>
              <a:buChar char="q"/>
            </a:pPr>
            <a:r>
              <a:rPr lang="sk-SK" sz="2000" dirty="0" smtClean="0">
                <a:solidFill>
                  <a:schemeClr val="bg1"/>
                </a:solidFill>
                <a:latin typeface="Arial" charset="0"/>
              </a:rPr>
              <a:t>láska nás vedie, dáva smer nášmu životu</a:t>
            </a:r>
          </a:p>
          <a:p>
            <a:pPr lvl="1">
              <a:buFont typeface="Wingdings" pitchFamily="2" charset="2"/>
              <a:buChar char="q"/>
            </a:pPr>
            <a:r>
              <a:rPr lang="sk-SK" sz="2000" dirty="0" smtClean="0">
                <a:solidFill>
                  <a:schemeClr val="bg1"/>
                </a:solidFill>
                <a:latin typeface="Arial" charset="0"/>
              </a:rPr>
              <a:t>dáva život, človek prichádza na svet z lásky muža a ženy, dáva silu tvoriť</a:t>
            </a:r>
          </a:p>
          <a:p>
            <a:pPr lvl="1">
              <a:buFont typeface="Wingdings" pitchFamily="2" charset="2"/>
              <a:buChar char="q"/>
            </a:pPr>
            <a:r>
              <a:rPr lang="sk-SK" sz="2000" dirty="0" smtClean="0">
                <a:solidFill>
                  <a:schemeClr val="bg1"/>
                </a:solidFill>
                <a:latin typeface="Arial" charset="0"/>
              </a:rPr>
              <a:t>má „lahodnú“ chuť, ale pritom je veľmi krehká a zraniteľná</a:t>
            </a:r>
          </a:p>
          <a:p>
            <a:pPr lvl="1">
              <a:buFont typeface="Wingdings" pitchFamily="2" charset="2"/>
              <a:buChar char="q"/>
            </a:pPr>
            <a:r>
              <a:rPr lang="sk-SK" sz="2000" dirty="0" smtClean="0">
                <a:solidFill>
                  <a:schemeClr val="bg1"/>
                </a:solidFill>
                <a:latin typeface="Arial" charset="0"/>
              </a:rPr>
              <a:t>je obetavá a verná, nikdy zámerne neubližuje</a:t>
            </a:r>
          </a:p>
          <a:p>
            <a:pPr>
              <a:buFont typeface="Wingdings" pitchFamily="2" charset="2"/>
              <a:buChar char="q"/>
            </a:pPr>
            <a:r>
              <a:rPr lang="sk-SK" sz="2600" dirty="0">
                <a:solidFill>
                  <a:schemeClr val="bg1"/>
                </a:solidFill>
                <a:latin typeface="Arial" charset="0"/>
              </a:rPr>
              <a:t>najvyššie miesto však básnik dáva Božej </a:t>
            </a:r>
            <a:r>
              <a:rPr lang="sk-SK" sz="2600" dirty="0" smtClean="0">
                <a:solidFill>
                  <a:schemeClr val="bg1"/>
                </a:solidFill>
                <a:latin typeface="Arial" charset="0"/>
              </a:rPr>
              <a:t>láske (Boh obetoval svojho Syna, ktorý dobrovoľne zomrel, aby zachránil človeka)</a:t>
            </a:r>
            <a:endParaRPr lang="cs-CZ" sz="2600" dirty="0">
              <a:solidFill>
                <a:schemeClr val="bg1"/>
              </a:solidFill>
              <a:latin typeface="Arial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9096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sk-SK" b="1" cap="none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Umelecké jazykové prostriedky</a:t>
            </a:r>
            <a:endParaRPr lang="cs-CZ" b="1" cap="none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196975"/>
            <a:ext cx="8371656" cy="53276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sk-SK" sz="2400" b="1" dirty="0">
                <a:solidFill>
                  <a:srgbClr val="FFFFCC"/>
                </a:solidFill>
                <a:latin typeface="Arial" charset="0"/>
              </a:rPr>
              <a:t>Metafora: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sk-SK" sz="2000" dirty="0" smtClean="0">
                <a:solidFill>
                  <a:schemeClr val="bg1"/>
                </a:solidFill>
                <a:latin typeface="Arial" charset="0"/>
              </a:rPr>
              <a:t>...(láska) je čím sú hviezdy lodi ...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sk-SK" sz="2000" dirty="0" smtClean="0">
                <a:solidFill>
                  <a:schemeClr val="bg1"/>
                </a:solidFill>
                <a:latin typeface="Arial" charset="0"/>
              </a:rPr>
              <a:t>... krátka púť svetom neznámym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sk-SK" sz="2000" dirty="0" smtClean="0">
                <a:solidFill>
                  <a:schemeClr val="bg1"/>
                </a:solidFill>
                <a:latin typeface="Arial" charset="0"/>
              </a:rPr>
              <a:t>... (láska) víno bohov v krehkej nádobe ...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sk-SK" sz="2000" dirty="0" smtClean="0">
                <a:solidFill>
                  <a:schemeClr val="bg1"/>
                </a:solidFill>
                <a:latin typeface="Arial" charset="0"/>
              </a:rPr>
              <a:t>... (láska) odovzdane visí na kríži ...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sk-SK" sz="2000" dirty="0" smtClean="0">
                <a:solidFill>
                  <a:schemeClr val="bg1"/>
                </a:solidFill>
                <a:latin typeface="Arial" charset="0"/>
              </a:rPr>
              <a:t>... (láska) sviatok človečieho tvora, víno bohov ...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sk-SK" sz="2400" b="1" dirty="0" smtClean="0">
                <a:solidFill>
                  <a:srgbClr val="FFFFCC"/>
                </a:solidFill>
                <a:latin typeface="Arial" charset="0"/>
              </a:rPr>
              <a:t>Epiteton</a:t>
            </a:r>
            <a:r>
              <a:rPr lang="sk-SK" sz="2400" b="1" dirty="0">
                <a:solidFill>
                  <a:srgbClr val="FFFFCC"/>
                </a:solidFill>
                <a:latin typeface="Arial" charset="0"/>
              </a:rPr>
              <a:t>: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sk-SK" sz="2000" dirty="0" smtClean="0">
                <a:solidFill>
                  <a:schemeClr val="bg1"/>
                </a:solidFill>
                <a:latin typeface="Arial" charset="0"/>
              </a:rPr>
              <a:t>svet neznámy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sk-SK" sz="2000" dirty="0" smtClean="0">
                <a:solidFill>
                  <a:schemeClr val="bg1"/>
                </a:solidFill>
                <a:latin typeface="Arial" charset="0"/>
              </a:rPr>
              <a:t>krehká nádoba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sk-SK" sz="2000" dirty="0" smtClean="0">
                <a:solidFill>
                  <a:schemeClr val="bg1"/>
                </a:solidFill>
                <a:latin typeface="Arial" charset="0"/>
              </a:rPr>
              <a:t>(láska) najjasnejšia</a:t>
            </a:r>
            <a:endParaRPr lang="sk-SK" sz="2000" dirty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sk-SK" sz="2400" b="1" dirty="0" smtClean="0">
                <a:solidFill>
                  <a:srgbClr val="FFFFCC"/>
                </a:solidFill>
                <a:latin typeface="Arial" charset="0"/>
              </a:rPr>
              <a:t>Personifikácia:</a:t>
            </a:r>
            <a:endParaRPr lang="sk-SK" sz="2400" b="1" dirty="0">
              <a:solidFill>
                <a:srgbClr val="FFFFCC"/>
              </a:solidFill>
              <a:latin typeface="Arial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sk-SK" sz="2000" dirty="0" smtClean="0">
                <a:solidFill>
                  <a:schemeClr val="bg1"/>
                </a:solidFill>
                <a:latin typeface="Arial" charset="0"/>
              </a:rPr>
              <a:t>... láska, ktorá plodí i rodí ...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sk-SK" sz="2000" dirty="0" smtClean="0">
                <a:solidFill>
                  <a:schemeClr val="bg1"/>
                </a:solidFill>
                <a:latin typeface="Arial" charset="0"/>
              </a:rPr>
              <a:t>... tá, čo iba nechtiac ublíži ...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sk-SK" sz="2000" dirty="0" smtClean="0">
                <a:solidFill>
                  <a:schemeClr val="bg1"/>
                </a:solidFill>
                <a:latin typeface="Arial" charset="0"/>
              </a:rPr>
              <a:t>... láska, ktorá sedí pri kolíske ...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sk-SK" sz="2000" dirty="0" smtClean="0">
                <a:solidFill>
                  <a:schemeClr val="bg1"/>
                </a:solidFill>
                <a:latin typeface="Arial" charset="0"/>
              </a:rPr>
              <a:t>... láska, ktorá kľačí pri hrobe ...</a:t>
            </a:r>
          </a:p>
        </p:txBody>
      </p:sp>
    </p:spTree>
    <p:extLst>
      <p:ext uri="{BB962C8B-B14F-4D97-AF65-F5344CB8AC3E}">
        <p14:creationId xmlns:p14="http://schemas.microsoft.com/office/powerpoint/2010/main" val="8916647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3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3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3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30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30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30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1124743"/>
            <a:ext cx="8147248" cy="5001419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sk-SK" sz="3900" b="1" dirty="0" smtClean="0">
                <a:solidFill>
                  <a:srgbClr val="FFFFCC"/>
                </a:solidFill>
                <a:latin typeface="+mj-lt"/>
                <a:ea typeface="+mj-ea"/>
                <a:cs typeface="+mj-cs"/>
              </a:rPr>
              <a:t>strofa:</a:t>
            </a:r>
          </a:p>
          <a:p>
            <a:pPr lvl="1" eaLnBrk="1" hangingPunct="1">
              <a:defRPr/>
            </a:pPr>
            <a:r>
              <a:rPr lang="sk-SK" sz="2400" dirty="0" smtClean="0">
                <a:solidFill>
                  <a:schemeClr val="bg1"/>
                </a:solidFill>
              </a:rPr>
              <a:t>báseň sa člení na pravidelné dvojveršové strofy</a:t>
            </a:r>
          </a:p>
          <a:p>
            <a:pPr>
              <a:defRPr/>
            </a:pPr>
            <a:r>
              <a:rPr lang="sk-SK" sz="3900" b="1" dirty="0" smtClean="0">
                <a:solidFill>
                  <a:srgbClr val="FFFFCC"/>
                </a:solidFill>
                <a:latin typeface="+mj-lt"/>
                <a:ea typeface="+mj-ea"/>
                <a:cs typeface="+mj-cs"/>
              </a:rPr>
              <a:t>verš</a:t>
            </a:r>
            <a:endParaRPr lang="sk-SK" sz="3900" b="1" dirty="0">
              <a:solidFill>
                <a:srgbClr val="FFFFCC"/>
              </a:solidFill>
              <a:latin typeface="+mj-lt"/>
              <a:ea typeface="+mj-ea"/>
              <a:cs typeface="+mj-cs"/>
            </a:endParaRPr>
          </a:p>
          <a:p>
            <a:pPr lvl="1">
              <a:defRPr/>
            </a:pPr>
            <a:r>
              <a:rPr lang="sk-SK" sz="2400" dirty="0" smtClean="0">
                <a:solidFill>
                  <a:schemeClr val="bg1"/>
                </a:solidFill>
              </a:rPr>
              <a:t>dĺžka veršov je rôzna, prevažuje striedanie 10-slabičných a 9-slabičných veršov, pravidelnosť však nie je absolútna</a:t>
            </a:r>
          </a:p>
          <a:p>
            <a:pPr>
              <a:defRPr/>
            </a:pPr>
            <a:r>
              <a:rPr lang="sk-SK" sz="3900" b="1" dirty="0" smtClean="0">
                <a:solidFill>
                  <a:srgbClr val="FFFFCC"/>
                </a:solidFill>
                <a:latin typeface="+mj-lt"/>
                <a:ea typeface="+mj-ea"/>
                <a:cs typeface="+mj-cs"/>
              </a:rPr>
              <a:t>rým</a:t>
            </a:r>
            <a:endParaRPr lang="sk-SK" sz="3900" b="1" dirty="0">
              <a:solidFill>
                <a:srgbClr val="FFFFCC"/>
              </a:solidFill>
              <a:latin typeface="+mj-lt"/>
              <a:ea typeface="+mj-ea"/>
              <a:cs typeface="+mj-cs"/>
            </a:endParaRPr>
          </a:p>
          <a:p>
            <a:pPr lvl="1">
              <a:defRPr/>
            </a:pPr>
            <a:r>
              <a:rPr lang="sk-SK" sz="2400" dirty="0" smtClean="0">
                <a:solidFill>
                  <a:schemeClr val="bg1"/>
                </a:solidFill>
              </a:rPr>
              <a:t>striedavý a b a b</a:t>
            </a:r>
          </a:p>
          <a:p>
            <a:pPr marL="457200" lvl="1" indent="0">
              <a:buNone/>
              <a:defRPr/>
            </a:pPr>
            <a:endParaRPr lang="sk-SK" sz="2400" dirty="0" smtClean="0"/>
          </a:p>
          <a:p>
            <a:pPr>
              <a:defRPr/>
            </a:pPr>
            <a:r>
              <a:rPr lang="sk-SK" sz="3900" b="1" dirty="0" smtClean="0">
                <a:solidFill>
                  <a:srgbClr val="FFFFCC"/>
                </a:solidFill>
                <a:latin typeface="+mj-lt"/>
                <a:ea typeface="+mj-ea"/>
                <a:cs typeface="+mj-cs"/>
              </a:rPr>
              <a:t>Báseň patrí k modernej poézii, hoci básnik používa pravidelný striedavý rým, verše majú rôznu dĺžku, nemajú </a:t>
            </a:r>
            <a:r>
              <a:rPr lang="sk-SK" sz="3900" b="1" dirty="0">
                <a:solidFill>
                  <a:srgbClr val="FFFFCC"/>
                </a:solidFill>
                <a:latin typeface="+mj-lt"/>
                <a:ea typeface="+mj-ea"/>
                <a:cs typeface="+mj-cs"/>
              </a:rPr>
              <a:t>prísnu sylabickú </a:t>
            </a:r>
            <a:r>
              <a:rPr lang="sk-SK" sz="3900" b="1" dirty="0" smtClean="0">
                <a:solidFill>
                  <a:srgbClr val="FFFFCC"/>
                </a:solidFill>
                <a:latin typeface="+mj-lt"/>
                <a:ea typeface="+mj-ea"/>
                <a:cs typeface="+mj-cs"/>
              </a:rPr>
              <a:t>výstavbu.</a:t>
            </a:r>
            <a:endParaRPr lang="sk-SK" sz="3900" b="1" dirty="0">
              <a:solidFill>
                <a:srgbClr val="FFFFCC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91264" cy="936104"/>
          </a:xfrm>
        </p:spPr>
        <p:txBody>
          <a:bodyPr>
            <a:noAutofit/>
          </a:bodyPr>
          <a:lstStyle/>
          <a:p>
            <a:pPr algn="l"/>
            <a:r>
              <a:rPr lang="sk-SK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 básne</a:t>
            </a:r>
          </a:p>
        </p:txBody>
      </p:sp>
    </p:spTree>
    <p:extLst>
      <p:ext uri="{BB962C8B-B14F-4D97-AF65-F5344CB8AC3E}">
        <p14:creationId xmlns:p14="http://schemas.microsoft.com/office/powerpoint/2010/main" val="6501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3847">
            <a:off x="1389018" y="1656699"/>
            <a:ext cx="3035051" cy="2273359"/>
          </a:xfrm>
          <a:prstGeom prst="rect">
            <a:avLst/>
          </a:prstGeom>
          <a:ln w="101600" cmpd="dbl">
            <a:solidFill>
              <a:srgbClr val="FFFF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k-SK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Nájdeme podobnosť?</a:t>
            </a:r>
            <a:endParaRPr lang="sk-SK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66319" y="1340768"/>
            <a:ext cx="4114799" cy="5390059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sk-SK" dirty="0" smtClean="0">
                <a:solidFill>
                  <a:schemeClr val="bg1"/>
                </a:solidFill>
              </a:rPr>
              <a:t>... Láska je trpezlivá, láska je dobrotivá, nezávidí, láska sa nevystatuje a nenadúva; nespráva sa neslušne, nehľadá svoj prospech, nerozčuľuje sa, nepočíta krivdy; neraduje sa z neprávosti, ale raduje sa z pravdy; všetko znáša, všetko verí, všetko dúfa a všetko vydrží ...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185020" y="4229594"/>
            <a:ext cx="3792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solidFill>
                  <a:schemeClr val="bg1"/>
                </a:solidFill>
              </a:rPr>
              <a:t>Biblia, Prvý list Korinťanom, </a:t>
            </a:r>
          </a:p>
          <a:p>
            <a:r>
              <a:rPr lang="sk-SK" sz="2000" dirty="0" smtClean="0">
                <a:solidFill>
                  <a:schemeClr val="bg1"/>
                </a:solidFill>
              </a:rPr>
              <a:t>13 kapitola, verše 4 - 7</a:t>
            </a:r>
            <a:endParaRPr lang="sk-SK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98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91880" y="1916832"/>
            <a:ext cx="5482952" cy="1143000"/>
          </a:xfrm>
        </p:spPr>
        <p:txBody>
          <a:bodyPr/>
          <a:lstStyle/>
          <a:p>
            <a:r>
              <a:rPr lang="sk-SK" b="1" dirty="0" smtClean="0">
                <a:solidFill>
                  <a:srgbClr val="FFFFCC"/>
                </a:solidFill>
              </a:rPr>
              <a:t>Ďakujem za pozornosť.</a:t>
            </a:r>
            <a:endParaRPr lang="sk-SK" b="1" dirty="0">
              <a:solidFill>
                <a:srgbClr val="FFFFCC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355976" y="3717032"/>
            <a:ext cx="4330824" cy="2409131"/>
          </a:xfrm>
        </p:spPr>
        <p:txBody>
          <a:bodyPr>
            <a:normAutofit/>
          </a:bodyPr>
          <a:lstStyle/>
          <a:p>
            <a:pPr algn="r"/>
            <a:r>
              <a:rPr lang="sk-SK" sz="2000" dirty="0" smtClean="0">
                <a:solidFill>
                  <a:srgbClr val="FFFFCC"/>
                </a:solidFill>
              </a:rPr>
              <a:t>Spracovala: Mgr. Anna Kobzová</a:t>
            </a:r>
          </a:p>
          <a:p>
            <a:pPr algn="r"/>
            <a:r>
              <a:rPr lang="sk-SK" sz="2000" dirty="0" smtClean="0">
                <a:solidFill>
                  <a:srgbClr val="FFFFCC"/>
                </a:solidFill>
              </a:rPr>
              <a:t>Zdroje:</a:t>
            </a:r>
          </a:p>
          <a:p>
            <a:pPr algn="r"/>
            <a:r>
              <a:rPr lang="sk-SK" sz="2000" dirty="0" smtClean="0">
                <a:solidFill>
                  <a:srgbClr val="FFFFCC"/>
                </a:solidFill>
              </a:rPr>
              <a:t>Literárna výchova pre 8. ročník ZŠ</a:t>
            </a:r>
          </a:p>
          <a:p>
            <a:pPr algn="r"/>
            <a:r>
              <a:rPr lang="sk-SK" sz="2000" dirty="0" smtClean="0">
                <a:solidFill>
                  <a:srgbClr val="FFFFCC"/>
                </a:solidFill>
              </a:rPr>
              <a:t>Internet</a:t>
            </a:r>
            <a:endParaRPr lang="sk-SK" sz="2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56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504</Words>
  <Application>Microsoft Office PowerPoint</Application>
  <PresentationFormat>Prezentácia na obrazovke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Milan Rúfus 1928 Závažná Poruba – 2009 Bratislava</vt:lpstr>
      <vt:lpstr>Zo života</vt:lpstr>
      <vt:lpstr>Z tvorby</vt:lpstr>
      <vt:lpstr>A napokon láska</vt:lpstr>
      <vt:lpstr>Idea básne</vt:lpstr>
      <vt:lpstr>Umelecké jazykové prostriedky</vt:lpstr>
      <vt:lpstr>Forma básne</vt:lpstr>
      <vt:lpstr>Nájdeme podobnosť?</vt:lpstr>
      <vt:lpstr>Ďakujem za pozornosť.</vt:lpstr>
    </vt:vector>
  </TitlesOfParts>
  <Company>Lesy 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Milan Rúfus 1928 Závažná Poruba – 2009 Bratislava</dc:title>
  <dc:creator> </dc:creator>
  <cp:lastModifiedBy> </cp:lastModifiedBy>
  <cp:revision>14</cp:revision>
  <dcterms:created xsi:type="dcterms:W3CDTF">2011-11-07T17:08:44Z</dcterms:created>
  <dcterms:modified xsi:type="dcterms:W3CDTF">2011-11-07T19:10:50Z</dcterms:modified>
</cp:coreProperties>
</file>