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60"/>
  </p:normalViewPr>
  <p:slideViewPr>
    <p:cSldViewPr>
      <p:cViewPr varScale="1">
        <p:scale>
          <a:sx n="81" d="100"/>
          <a:sy n="81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DC3CCF-835F-4671-8C3E-1364B96A1E06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7CB762-9877-4443-8F1D-E8A7EB626F5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Doświadczenia </a:t>
            </a:r>
            <a:r>
              <a:rPr lang="pl-PL" sz="5400" b="1" dirty="0" smtClean="0">
                <a:solidFill>
                  <a:srgbClr val="FF0000"/>
                </a:solidFill>
              </a:rPr>
              <a:t>ze </a:t>
            </a:r>
            <a:r>
              <a:rPr lang="pl-PL" sz="5400" b="1" dirty="0" smtClean="0">
                <a:solidFill>
                  <a:srgbClr val="FF0000"/>
                </a:solidFill>
              </a:rPr>
              <a:t>skrobią i jodyną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1"/>
                </a:solidFill>
              </a:rPr>
              <a:t>Wykonał: Mateusz Maciejewski </a:t>
            </a:r>
            <a:r>
              <a:rPr lang="pl-PL" sz="2800" dirty="0" smtClean="0">
                <a:solidFill>
                  <a:schemeClr val="tx1"/>
                </a:solidFill>
              </a:rPr>
              <a:t>Kl. VII a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4900" b="1" dirty="0">
                <a:solidFill>
                  <a:schemeClr val="tx1"/>
                </a:solidFill>
              </a:rPr>
              <a:t>Problem badawczy: </a:t>
            </a:r>
            <a:r>
              <a:rPr lang="pl-PL" sz="4900" dirty="0">
                <a:solidFill>
                  <a:schemeClr val="tx1"/>
                </a:solidFill>
              </a:rPr>
              <a:t>Czy enzymy zawarte w ślinie powodują rozkład skrobi?</a:t>
            </a:r>
            <a:br>
              <a:rPr lang="pl-PL" sz="4900" dirty="0">
                <a:solidFill>
                  <a:schemeClr val="tx1"/>
                </a:solidFill>
              </a:rPr>
            </a:br>
            <a:r>
              <a:rPr lang="pl-PL" sz="4900" b="1" dirty="0">
                <a:solidFill>
                  <a:schemeClr val="tx1"/>
                </a:solidFill>
              </a:rPr>
              <a:t>Hipoteza: </a:t>
            </a:r>
            <a:r>
              <a:rPr lang="pl-PL" sz="4900" dirty="0">
                <a:solidFill>
                  <a:schemeClr val="tx1"/>
                </a:solidFill>
              </a:rPr>
              <a:t>Enzymy zawarte w ślinie powodują rozkład skrobi na cukry </a:t>
            </a:r>
            <a:r>
              <a:rPr lang="pl-PL" sz="4900" dirty="0" err="1" smtClean="0">
                <a:solidFill>
                  <a:schemeClr val="tx1"/>
                </a:solidFill>
              </a:rPr>
              <a:t>proste.</a:t>
            </a:r>
            <a:r>
              <a:rPr lang="pl-PL" dirty="0" err="1" smtClean="0"/>
              <a:t>proste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Badanie wpływu substancji zawartych w ślinie na trawienie skrobi</a:t>
            </a:r>
          </a:p>
        </p:txBody>
      </p:sp>
    </p:spTree>
    <p:extLst>
      <p:ext uri="{BB962C8B-B14F-4D97-AF65-F5344CB8AC3E}">
        <p14:creationId xmlns:p14="http://schemas.microsoft.com/office/powerpoint/2010/main" val="3468252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568642"/>
            <a:ext cx="4579121" cy="3049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tx1"/>
                </a:solidFill>
              </a:rPr>
              <a:t>Przebieg doświadczenia</a:t>
            </a:r>
            <a:r>
              <a:rPr lang="pl-PL" b="1" dirty="0" smtClean="0">
                <a:solidFill>
                  <a:schemeClr val="tx1"/>
                </a:solidFill>
              </a:rPr>
              <a:t>: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Przygotuj: kleik skrobiowy, ślinę, jodynę, naczynie z wodą z kranu, dwie szklanki, łyżeczkę i zakraplacz.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5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tx1"/>
                </a:solidFill>
              </a:rPr>
              <a:t>Próba badawcza: </a:t>
            </a:r>
            <a:r>
              <a:rPr lang="pl-PL" dirty="0">
                <a:solidFill>
                  <a:schemeClr val="tx1"/>
                </a:solidFill>
              </a:rPr>
              <a:t>Szklanka z wodą, kleikiem skrobiowym, śliną i jodyną.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Próba kontrolna: </a:t>
            </a:r>
            <a:r>
              <a:rPr lang="pl-PL" dirty="0">
                <a:solidFill>
                  <a:schemeClr val="tx1"/>
                </a:solidFill>
              </a:rPr>
              <a:t>Szklanka z wodą, kleikiem skrobiowym i jodyną. 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>
            <a:noAutofit/>
          </a:bodyPr>
          <a:lstStyle/>
          <a:p>
            <a:pPr algn="l"/>
            <a:r>
              <a:rPr lang="pl-PL" sz="3750" b="1" dirty="0" smtClean="0">
                <a:solidFill>
                  <a:schemeClr val="tx1"/>
                </a:solidFill>
              </a:rPr>
              <a:t>1.</a:t>
            </a:r>
            <a:r>
              <a:rPr lang="pl-PL" sz="3750" dirty="0" smtClean="0">
                <a:solidFill>
                  <a:schemeClr val="tx1"/>
                </a:solidFill>
              </a:rPr>
              <a:t>Dwie </a:t>
            </a:r>
            <a:r>
              <a:rPr lang="pl-PL" sz="3750" dirty="0">
                <a:solidFill>
                  <a:schemeClr val="tx1"/>
                </a:solidFill>
              </a:rPr>
              <a:t>szklanki </a:t>
            </a:r>
            <a:r>
              <a:rPr lang="pl-PL" sz="3750" dirty="0" smtClean="0">
                <a:solidFill>
                  <a:schemeClr val="tx1"/>
                </a:solidFill>
              </a:rPr>
              <a:t>napełnij </a:t>
            </a:r>
            <a:r>
              <a:rPr lang="pl-PL" sz="3750" dirty="0">
                <a:solidFill>
                  <a:schemeClr val="tx1"/>
                </a:solidFill>
              </a:rPr>
              <a:t>w jednej czwartej wodą.</a:t>
            </a:r>
            <a:br>
              <a:rPr lang="pl-PL" sz="3750" dirty="0">
                <a:solidFill>
                  <a:schemeClr val="tx1"/>
                </a:solidFill>
              </a:rPr>
            </a:br>
            <a:r>
              <a:rPr lang="pl-PL" sz="3750" b="1" dirty="0" smtClean="0">
                <a:solidFill>
                  <a:schemeClr val="tx1"/>
                </a:solidFill>
              </a:rPr>
              <a:t>2.</a:t>
            </a:r>
            <a:r>
              <a:rPr lang="pl-PL" sz="3750" dirty="0" smtClean="0">
                <a:solidFill>
                  <a:schemeClr val="tx1"/>
                </a:solidFill>
              </a:rPr>
              <a:t>Do </a:t>
            </a:r>
            <a:r>
              <a:rPr lang="pl-PL" sz="3750" dirty="0">
                <a:solidFill>
                  <a:schemeClr val="tx1"/>
                </a:solidFill>
              </a:rPr>
              <a:t>jednej szklanki dodaj łyżeczkę kleiku skrobiowego i łyżeczkę śliny. Zamieszaj.</a:t>
            </a:r>
            <a:br>
              <a:rPr lang="pl-PL" sz="3750" dirty="0">
                <a:solidFill>
                  <a:schemeClr val="tx1"/>
                </a:solidFill>
              </a:rPr>
            </a:br>
            <a:r>
              <a:rPr lang="pl-PL" sz="3750" b="1" dirty="0" smtClean="0">
                <a:solidFill>
                  <a:schemeClr val="tx1"/>
                </a:solidFill>
              </a:rPr>
              <a:t>3.</a:t>
            </a:r>
            <a:r>
              <a:rPr lang="pl-PL" sz="3750" dirty="0" smtClean="0">
                <a:solidFill>
                  <a:schemeClr val="tx1"/>
                </a:solidFill>
              </a:rPr>
              <a:t>Do </a:t>
            </a:r>
            <a:r>
              <a:rPr lang="pl-PL" sz="3750" dirty="0">
                <a:solidFill>
                  <a:schemeClr val="tx1"/>
                </a:solidFill>
              </a:rPr>
              <a:t>drugiej szklanki dodaj łyżeczkę kleiku skrobiowego i zamieszaj.</a:t>
            </a:r>
            <a:br>
              <a:rPr lang="pl-PL" sz="3750" dirty="0">
                <a:solidFill>
                  <a:schemeClr val="tx1"/>
                </a:solidFill>
              </a:rPr>
            </a:br>
            <a:r>
              <a:rPr lang="pl-PL" sz="3750" b="1" dirty="0" smtClean="0">
                <a:solidFill>
                  <a:schemeClr val="tx1"/>
                </a:solidFill>
              </a:rPr>
              <a:t>4.</a:t>
            </a:r>
            <a:r>
              <a:rPr lang="pl-PL" sz="3750" dirty="0" smtClean="0">
                <a:solidFill>
                  <a:schemeClr val="tx1"/>
                </a:solidFill>
              </a:rPr>
              <a:t>Obie </a:t>
            </a:r>
            <a:r>
              <a:rPr lang="pl-PL" sz="3750" dirty="0">
                <a:solidFill>
                  <a:schemeClr val="tx1"/>
                </a:solidFill>
              </a:rPr>
              <a:t>szklanki pozostaw na pół godziny w temperaturze pokojowej.</a:t>
            </a:r>
            <a:br>
              <a:rPr lang="pl-PL" sz="3750" dirty="0">
                <a:solidFill>
                  <a:schemeClr val="tx1"/>
                </a:solidFill>
              </a:rPr>
            </a:br>
            <a:r>
              <a:rPr lang="pl-PL" sz="3750" b="1" dirty="0" smtClean="0">
                <a:solidFill>
                  <a:schemeClr val="tx1"/>
                </a:solidFill>
              </a:rPr>
              <a:t>5.</a:t>
            </a:r>
            <a:r>
              <a:rPr lang="pl-PL" sz="3750" dirty="0" smtClean="0">
                <a:solidFill>
                  <a:schemeClr val="tx1"/>
                </a:solidFill>
              </a:rPr>
              <a:t>Następnie </a:t>
            </a:r>
            <a:r>
              <a:rPr lang="pl-PL" sz="3750" dirty="0">
                <a:solidFill>
                  <a:schemeClr val="tx1"/>
                </a:solidFill>
              </a:rPr>
              <a:t>do obu szklanek dodaj zakraplaczem po jednej kropli jodyny.</a:t>
            </a:r>
            <a:br>
              <a:rPr lang="pl-PL" sz="3750" dirty="0">
                <a:solidFill>
                  <a:schemeClr val="tx1"/>
                </a:solidFill>
              </a:rPr>
            </a:br>
            <a:endParaRPr lang="pl-PL" sz="3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77808"/>
            <a:ext cx="4839494" cy="271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976664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tx1"/>
                </a:solidFill>
              </a:rPr>
              <a:t>Wynik: </a:t>
            </a:r>
            <a:r>
              <a:rPr lang="pl-PL" dirty="0">
                <a:solidFill>
                  <a:schemeClr val="tx1"/>
                </a:solidFill>
              </a:rPr>
              <a:t>Szklanka ze śliną nie zabarwiła się, co oznacza brak skrobi.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Wniosek: </a:t>
            </a:r>
            <a:r>
              <a:rPr lang="pl-PL" dirty="0">
                <a:solidFill>
                  <a:schemeClr val="tx1"/>
                </a:solidFill>
              </a:rPr>
              <a:t>Ślina zawiera enzym trawiący skrobię.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0"/>
            <a:ext cx="9144000" cy="684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0" y="1"/>
            <a:ext cx="9154870" cy="684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1"/>
            <a:ext cx="9137888" cy="686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3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9"/>
            <a:ext cx="9144000" cy="686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001516" cy="267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 numCol="1">
            <a:normAutofit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W tej prezentacji przedstawię dwa doświadczenia jedno o wykrywaniu </a:t>
            </a:r>
            <a:r>
              <a:rPr lang="pl-PL" dirty="0" smtClean="0">
                <a:solidFill>
                  <a:schemeClr val="tx1"/>
                </a:solidFill>
              </a:rPr>
              <a:t>skrobi, </a:t>
            </a:r>
            <a:r>
              <a:rPr lang="pl-PL" dirty="0" smtClean="0">
                <a:solidFill>
                  <a:schemeClr val="tx1"/>
                </a:solidFill>
              </a:rPr>
              <a:t>a drugie o badaniu wpływu substancji zawartych w ślinie na trawienie skrobi.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26484" y="2023315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000" dirty="0" smtClean="0"/>
              <a:t>Dziękuję za uwagę</a:t>
            </a:r>
            <a:endParaRPr lang="pl-PL" sz="7000" dirty="0"/>
          </a:p>
        </p:txBody>
      </p:sp>
      <p:sp>
        <p:nvSpPr>
          <p:cNvPr id="4" name="Uśmiechnięta buźka 3"/>
          <p:cNvSpPr/>
          <p:nvPr/>
        </p:nvSpPr>
        <p:spPr>
          <a:xfrm>
            <a:off x="6732240" y="3541658"/>
            <a:ext cx="1296144" cy="92681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5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Wykrywanie skrobi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206084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Problem badawczy: </a:t>
            </a:r>
            <a:r>
              <a:rPr lang="pl-PL" sz="4400" dirty="0" smtClean="0"/>
              <a:t>Które produkty spożywcze zawierają </a:t>
            </a:r>
            <a:r>
              <a:rPr lang="pl-PL" sz="4400" dirty="0" smtClean="0"/>
              <a:t>skrobię?</a:t>
            </a:r>
            <a:endParaRPr lang="pl-PL" sz="4400" dirty="0" smtClean="0"/>
          </a:p>
          <a:p>
            <a:endParaRPr lang="pl-PL" sz="4400" dirty="0" smtClean="0"/>
          </a:p>
          <a:p>
            <a:r>
              <a:rPr lang="pl-PL" sz="4400" b="1" dirty="0" smtClean="0"/>
              <a:t>Hipoteza: </a:t>
            </a:r>
            <a:r>
              <a:rPr lang="pl-PL" sz="4400" dirty="0" smtClean="0"/>
              <a:t>Skrobię zawierają produkty pochodzenia roślinnego.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30429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Przebieg doświadczenia</a:t>
            </a:r>
            <a:r>
              <a:rPr lang="pl-PL" dirty="0" smtClean="0">
                <a:solidFill>
                  <a:schemeClr val="tx1"/>
                </a:solidFill>
              </a:rPr>
              <a:t>: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Przygotuj: </a:t>
            </a:r>
            <a:r>
              <a:rPr lang="pl-PL" dirty="0">
                <a:solidFill>
                  <a:schemeClr val="tx1"/>
                </a:solidFill>
              </a:rPr>
              <a:t>bulwę ziemniaka, banana, ugotowane jajko, jodynę, zakraplacz, nóż, łyżkę, zawiesinę </a:t>
            </a:r>
            <a:r>
              <a:rPr lang="pl-PL" dirty="0" smtClean="0">
                <a:solidFill>
                  <a:schemeClr val="tx1"/>
                </a:solidFill>
              </a:rPr>
              <a:t>skrobi ziemniaczanej (zagotuj </a:t>
            </a:r>
            <a:r>
              <a:rPr lang="pl-PL" dirty="0">
                <a:solidFill>
                  <a:schemeClr val="tx1"/>
                </a:solidFill>
              </a:rPr>
              <a:t>szklankę wody z łyżeczką mąki ziemniaczanej), cztery talerzyki.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5456"/>
            <a:ext cx="3968111" cy="297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548680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Próba badawcza: </a:t>
            </a:r>
            <a:r>
              <a:rPr lang="pl-PL" sz="4400" dirty="0" smtClean="0"/>
              <a:t>trzy talerzyki z badanymi produktami-plastrem banana, plastrem ziemniaka i połówką jajka-zakroplonymi jodyną.</a:t>
            </a:r>
          </a:p>
          <a:p>
            <a:r>
              <a:rPr lang="pl-PL" sz="4400" b="1" dirty="0" smtClean="0"/>
              <a:t>Próba kontrolna: </a:t>
            </a:r>
            <a:r>
              <a:rPr lang="pl-PL" sz="4400" dirty="0" smtClean="0"/>
              <a:t>talerzyk z zawiesiną </a:t>
            </a:r>
            <a:r>
              <a:rPr lang="pl-PL" sz="4400" dirty="0" smtClean="0"/>
              <a:t>skrobi </a:t>
            </a:r>
            <a:r>
              <a:rPr lang="pl-PL" sz="4400" dirty="0" smtClean="0"/>
              <a:t>zakroploną jodyną.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532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220007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1.</a:t>
            </a:r>
            <a:r>
              <a:rPr lang="pl-PL" sz="4400" dirty="0" smtClean="0"/>
              <a:t>Przygotuj plastry ziemniaka i banana. Połóż je na oddzielnych talerzykach. Jajko przekrój na pół i połóż jedną połówkę na trzecim talerzyku.  Na badane produkty nanieś zakraplaczem jodynę.</a:t>
            </a:r>
          </a:p>
          <a:p>
            <a:r>
              <a:rPr lang="pl-PL" sz="4400" b="1" dirty="0" smtClean="0"/>
              <a:t>2. </a:t>
            </a:r>
            <a:r>
              <a:rPr lang="pl-PL" sz="4400" dirty="0" smtClean="0"/>
              <a:t>Na czwarty talerzyk nalej łyżkę zawiesiny </a:t>
            </a:r>
            <a:r>
              <a:rPr lang="pl-PL" sz="4400" dirty="0" smtClean="0"/>
              <a:t>skrobi, </a:t>
            </a:r>
            <a:r>
              <a:rPr lang="pl-PL" sz="4400" dirty="0" smtClean="0"/>
              <a:t>a następnie nanieś zakraplaczem jodynę.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7003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>
                <a:solidFill>
                  <a:schemeClr val="tx1"/>
                </a:solidFill>
              </a:rPr>
              <a:t>Wynik: </a:t>
            </a:r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róba badawcza, </a:t>
            </a:r>
            <a:r>
              <a:rPr lang="pl-PL" dirty="0">
                <a:solidFill>
                  <a:schemeClr val="tx1"/>
                </a:solidFill>
              </a:rPr>
              <a:t>zawierająca plaster ziemniaka i plaster banana zmieniła kolor na </a:t>
            </a:r>
            <a:r>
              <a:rPr lang="pl-PL" dirty="0" smtClean="0">
                <a:solidFill>
                  <a:schemeClr val="tx1"/>
                </a:solidFill>
              </a:rPr>
              <a:t>niebieski.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Próba kontrolna, zawierająca zawiesinę skrobi zmieniła kolor na niebieski.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Wniosek: </a:t>
            </a:r>
            <a:r>
              <a:rPr lang="pl-PL" dirty="0">
                <a:solidFill>
                  <a:schemeClr val="tx1"/>
                </a:solidFill>
              </a:rPr>
              <a:t>Skrobia występuje w produktach pochodzenia </a:t>
            </a:r>
            <a:r>
              <a:rPr lang="pl-PL" dirty="0" smtClean="0">
                <a:solidFill>
                  <a:schemeClr val="tx1"/>
                </a:solidFill>
              </a:rPr>
              <a:t>roślinnego.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0"/>
            <a:ext cx="9129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"/>
            <a:ext cx="9144000" cy="68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212</Words>
  <Application>Microsoft Office PowerPoint</Application>
  <PresentationFormat>Pokaz na ekranie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Candara</vt:lpstr>
      <vt:lpstr>Symbol</vt:lpstr>
      <vt:lpstr>Kształt fali</vt:lpstr>
      <vt:lpstr>Doświadczenia ze skrobią i jodyną</vt:lpstr>
      <vt:lpstr>W tej prezentacji przedstawię dwa doświadczenia jedno o wykrywaniu skrobi, a drugie o badaniu wpływu substancji zawartych w ślinie na trawienie skrobi. </vt:lpstr>
      <vt:lpstr>Wykrywanie skrobi</vt:lpstr>
      <vt:lpstr>Przebieg doświadczenia:  Przygotuj: bulwę ziemniaka, banana, ugotowane jajko, jodynę, zakraplacz, nóż, łyżkę, zawiesinę skrobi ziemniaczanej (zagotuj szklankę wody z łyżeczką mąki ziemniaczanej), cztery talerzyki. </vt:lpstr>
      <vt:lpstr>Prezentacja programu PowerPoint</vt:lpstr>
      <vt:lpstr>Prezentacja programu PowerPoint</vt:lpstr>
      <vt:lpstr>Wynik: Próba badawcza, zawierająca plaster ziemniaka i plaster banana zmieniła kolor na niebieski. Próba kontrolna, zawierająca zawiesinę skrobi zmieniła kolor na niebieski. Wniosek: Skrobia występuje w produktach pochodzenia roślinnego. </vt:lpstr>
      <vt:lpstr>Prezentacja programu PowerPoint</vt:lpstr>
      <vt:lpstr>Prezentacja programu PowerPoint</vt:lpstr>
      <vt:lpstr>Problem badawczy: Czy enzymy zawarte w ślinie powodują rozkład skrobi? Hipoteza: Enzymy zawarte w ślinie powodują rozkład skrobi na cukry proste.proste. </vt:lpstr>
      <vt:lpstr>Przebieg doświadczenia:  Przygotuj: kleik skrobiowy, ślinę, jodynę, naczynie z wodą z kranu, dwie szklanki, łyżeczkę i zakraplacz. </vt:lpstr>
      <vt:lpstr>Próba badawcza: Szklanka z wodą, kleikiem skrobiowym, śliną i jodyną. Próba kontrolna: Szklanka z wodą, kleikiem skrobiowym i jodyną.  </vt:lpstr>
      <vt:lpstr>1.Dwie szklanki napełnij w jednej czwartej wodą. 2.Do jednej szklanki dodaj łyżeczkę kleiku skrobiowego i łyżeczkę śliny. Zamieszaj. 3.Do drugiej szklanki dodaj łyżeczkę kleiku skrobiowego i zamieszaj. 4.Obie szklanki pozostaw na pół godziny w temperaturze pokojowej. 5.Następnie do obu szklanek dodaj zakraplaczem po jednej kropli jodyny. </vt:lpstr>
      <vt:lpstr>Wynik: Szklanka ze śliną nie zabarwiła się, co oznacza brak skrobi. Wniosek: Ślina zawiera enzym trawiący skrobię.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SP Opinogóra</cp:lastModifiedBy>
  <cp:revision>13</cp:revision>
  <dcterms:created xsi:type="dcterms:W3CDTF">2020-12-08T18:36:20Z</dcterms:created>
  <dcterms:modified xsi:type="dcterms:W3CDTF">2020-12-10T15:17:14Z</dcterms:modified>
</cp:coreProperties>
</file>