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62" r:id="rId8"/>
    <p:sldId id="263" r:id="rId9"/>
    <p:sldId id="266" r:id="rId10"/>
    <p:sldId id="264" r:id="rId11"/>
    <p:sldId id="265" r:id="rId12"/>
    <p:sldId id="267" r:id="rId13"/>
    <p:sldId id="268" r:id="rId14"/>
    <p:sldId id="269" r:id="rId15"/>
    <p:sldId id="270" r:id="rId16"/>
    <p:sldId id="271" r:id="rId17"/>
    <p:sldId id="272" r:id="rId18"/>
    <p:sldId id="273" r:id="rId19"/>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pl-PL"/>
              <a:t>Kliknij, aby edytować styl</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BD7D8248-5024-4127-B490-56C15B53AC0B}" type="datetimeFigureOut">
              <a:rPr lang="pl-PL" smtClean="0"/>
              <a:t>14.02.2021</a:t>
            </a:fld>
            <a:endParaRPr lang="pl-PL"/>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pl-PL"/>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323296F6-7E00-479E-A05E-6EAD90BCCD61}" type="slidenum">
              <a:rPr lang="pl-PL" smtClean="0"/>
              <a:t>‹#›</a:t>
            </a:fld>
            <a:endParaRPr lang="pl-PL"/>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BD7D8248-5024-4127-B490-56C15B53AC0B}" type="datetimeFigureOut">
              <a:rPr lang="pl-PL" smtClean="0"/>
              <a:t>14.02.2021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23296F6-7E00-479E-A05E-6EAD90BCCD61}" type="slidenum">
              <a:rPr lang="pl-PL" smtClean="0"/>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pl-PL"/>
              <a:t>Kliknij, aby edytować styl</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BD7D8248-5024-4127-B490-56C15B53AC0B}" type="datetimeFigureOut">
              <a:rPr lang="pl-PL" smtClean="0"/>
              <a:t>14.02.2021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23296F6-7E00-479E-A05E-6EAD90BCCD61}" type="slidenum">
              <a:rPr lang="pl-PL" smtClean="0"/>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BD7D8248-5024-4127-B490-56C15B53AC0B}" type="datetimeFigureOut">
              <a:rPr lang="pl-PL" smtClean="0"/>
              <a:t>14.02.2021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23296F6-7E00-479E-A05E-6EAD90BCCD61}" type="slidenum">
              <a:rPr lang="pl-PL" smtClean="0"/>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pl-PL"/>
              <a:t>Kliknij, aby edytować styl</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BD7D8248-5024-4127-B490-56C15B53AC0B}" type="datetimeFigureOut">
              <a:rPr lang="pl-PL" smtClean="0"/>
              <a:t>14.02.2021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23296F6-7E00-479E-A05E-6EAD90BCCD61}" type="slidenum">
              <a:rPr lang="pl-PL" smtClean="0"/>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5" name="Date Placeholder 4"/>
          <p:cNvSpPr>
            <a:spLocks noGrp="1"/>
          </p:cNvSpPr>
          <p:nvPr>
            <p:ph type="dt" sz="half" idx="10"/>
          </p:nvPr>
        </p:nvSpPr>
        <p:spPr/>
        <p:txBody>
          <a:bodyPr/>
          <a:lstStyle/>
          <a:p>
            <a:fld id="{BD7D8248-5024-4127-B490-56C15B53AC0B}" type="datetimeFigureOut">
              <a:rPr lang="pl-PL" smtClean="0"/>
              <a:t>14.02.2021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323296F6-7E00-479E-A05E-6EAD90BCCD61}" type="slidenum">
              <a:rPr lang="pl-PL" smtClean="0"/>
              <a:t>‹#›</a:t>
            </a:fld>
            <a:endParaRPr lang="pl-PL"/>
          </a:p>
        </p:txBody>
      </p:sp>
      <p:sp>
        <p:nvSpPr>
          <p:cNvPr id="9" name="Content Placeholder 8"/>
          <p:cNvSpPr>
            <a:spLocks noGrp="1"/>
          </p:cNvSpPr>
          <p:nvPr>
            <p:ph sz="quarter" idx="13"/>
          </p:nvPr>
        </p:nvSpPr>
        <p:spPr>
          <a:xfrm>
            <a:off x="1042416" y="2313432"/>
            <a:ext cx="3419856" cy="349300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a:t>Kliknij, aby edytować styl</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BD7D8248-5024-4127-B490-56C15B53AC0B}" type="datetimeFigureOut">
              <a:rPr lang="pl-PL" smtClean="0"/>
              <a:t>14.02.2021</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323296F6-7E00-479E-A05E-6EAD90BCCD61}" type="slidenum">
              <a:rPr lang="pl-PL" smtClean="0"/>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Date Placeholder 2"/>
          <p:cNvSpPr>
            <a:spLocks noGrp="1"/>
          </p:cNvSpPr>
          <p:nvPr>
            <p:ph type="dt" sz="half" idx="10"/>
          </p:nvPr>
        </p:nvSpPr>
        <p:spPr/>
        <p:txBody>
          <a:bodyPr/>
          <a:lstStyle/>
          <a:p>
            <a:fld id="{BD7D8248-5024-4127-B490-56C15B53AC0B}" type="datetimeFigureOut">
              <a:rPr lang="pl-PL" smtClean="0"/>
              <a:t>14.02.2021</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323296F6-7E00-479E-A05E-6EAD90BCCD61}" type="slidenum">
              <a:rPr lang="pl-PL" smtClean="0"/>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7D8248-5024-4127-B490-56C15B53AC0B}" type="datetimeFigureOut">
              <a:rPr lang="pl-PL" smtClean="0"/>
              <a:t>14.02.2021</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323296F6-7E00-479E-A05E-6EAD90BCCD61}" type="slidenum">
              <a:rPr lang="pl-PL" smtClean="0"/>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D7D8248-5024-4127-B490-56C15B53AC0B}" type="datetimeFigureOut">
              <a:rPr lang="pl-PL" smtClean="0"/>
              <a:t>14.02.2021</a:t>
            </a:fld>
            <a:endParaRPr lang="pl-PL"/>
          </a:p>
        </p:txBody>
      </p:sp>
      <p:sp>
        <p:nvSpPr>
          <p:cNvPr id="7" name="Slide Number Placeholder 6"/>
          <p:cNvSpPr>
            <a:spLocks noGrp="1"/>
          </p:cNvSpPr>
          <p:nvPr>
            <p:ph type="sldNum" sz="quarter" idx="12"/>
          </p:nvPr>
        </p:nvSpPr>
        <p:spPr/>
        <p:txBody>
          <a:bodyPr/>
          <a:lstStyle/>
          <a:p>
            <a:fld id="{323296F6-7E00-479E-A05E-6EAD90BCCD61}" type="slidenum">
              <a:rPr lang="pl-PL" smtClean="0"/>
              <a:t>‹#›</a:t>
            </a:fld>
            <a:endParaRPr lang="pl-PL"/>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pl-PL"/>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pl-PL"/>
              <a:t>Kliknij, aby edytować styl</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pl-PL"/>
              <a:t>Kliknij, aby edytować styl</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BD7D8248-5024-4127-B490-56C15B53AC0B}" type="datetimeFigureOut">
              <a:rPr lang="pl-PL" smtClean="0"/>
              <a:t>14.02.2021</a:t>
            </a:fld>
            <a:endParaRPr lang="pl-PL"/>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pl-PL"/>
          </a:p>
        </p:txBody>
      </p:sp>
      <p:sp>
        <p:nvSpPr>
          <p:cNvPr id="7" name="Slide Number Placeholder 6"/>
          <p:cNvSpPr>
            <a:spLocks noGrp="1"/>
          </p:cNvSpPr>
          <p:nvPr>
            <p:ph type="sldNum" sz="quarter" idx="12"/>
          </p:nvPr>
        </p:nvSpPr>
        <p:spPr/>
        <p:txBody>
          <a:bodyPr/>
          <a:lstStyle/>
          <a:p>
            <a:fld id="{323296F6-7E00-479E-A05E-6EAD90BCCD61}" type="slidenum">
              <a:rPr lang="pl-PL" smtClean="0"/>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pl-PL"/>
              <a:t>Kliknij, aby edytować styl</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BD7D8248-5024-4127-B490-56C15B53AC0B}" type="datetimeFigureOut">
              <a:rPr lang="pl-PL" smtClean="0"/>
              <a:t>14.02.2021</a:t>
            </a:fld>
            <a:endParaRPr lang="pl-PL"/>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pl-PL"/>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323296F6-7E00-479E-A05E-6EAD90BCCD61}" type="slidenum">
              <a:rPr lang="pl-PL" smtClean="0"/>
              <a:t>‹#›</a:t>
            </a:fld>
            <a:endParaRPr lang="pl-PL"/>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olnelektury.pl/katalog/lektura/w-pustyni-i-w-puszczy.html" TargetMode="External"/><Relationship Id="rId2" Type="http://schemas.openxmlformats.org/officeDocument/2006/relationships/hyperlink" Target="https://pl.wikipedia.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80528" y="2420888"/>
            <a:ext cx="4824536" cy="1846176"/>
          </a:xfrm>
        </p:spPr>
        <p:txBody>
          <a:bodyPr>
            <a:noAutofit/>
          </a:bodyPr>
          <a:lstStyle/>
          <a:p>
            <a:pPr algn="ctr"/>
            <a:r>
              <a:rPr lang="pl-PL" sz="11500" dirty="0"/>
              <a:t>Fauna Afryki </a:t>
            </a:r>
          </a:p>
        </p:txBody>
      </p:sp>
      <p:sp>
        <p:nvSpPr>
          <p:cNvPr id="3" name="Podtytuł 2"/>
          <p:cNvSpPr>
            <a:spLocks noGrp="1"/>
          </p:cNvSpPr>
          <p:nvPr>
            <p:ph type="subTitle" idx="1"/>
          </p:nvPr>
        </p:nvSpPr>
        <p:spPr>
          <a:xfrm>
            <a:off x="4867163" y="5373216"/>
            <a:ext cx="3058565" cy="838913"/>
          </a:xfrm>
        </p:spPr>
        <p:txBody>
          <a:bodyPr/>
          <a:lstStyle/>
          <a:p>
            <a:r>
              <a:rPr lang="pl-PL" dirty="0"/>
              <a:t>Autor: Szymon Kijewski </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2561" y="624701"/>
            <a:ext cx="3000821" cy="4500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706903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3861048"/>
            <a:ext cx="3462485" cy="1969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ytuł 1"/>
          <p:cNvSpPr>
            <a:spLocks noGrp="1"/>
          </p:cNvSpPr>
          <p:nvPr>
            <p:ph type="title"/>
          </p:nvPr>
        </p:nvSpPr>
        <p:spPr/>
        <p:txBody>
          <a:bodyPr/>
          <a:lstStyle/>
          <a:p>
            <a:pPr algn="ctr"/>
            <a:r>
              <a:rPr lang="pl-PL" dirty="0"/>
              <a:t>Wielbłąd</a:t>
            </a:r>
          </a:p>
        </p:txBody>
      </p:sp>
      <p:sp>
        <p:nvSpPr>
          <p:cNvPr id="3" name="Symbol zastępczy zawartości 2"/>
          <p:cNvSpPr>
            <a:spLocks noGrp="1"/>
          </p:cNvSpPr>
          <p:nvPr>
            <p:ph idx="1"/>
          </p:nvPr>
        </p:nvSpPr>
        <p:spPr>
          <a:xfrm>
            <a:off x="1043492" y="2170664"/>
            <a:ext cx="6777317" cy="3661965"/>
          </a:xfrm>
        </p:spPr>
        <p:txBody>
          <a:bodyPr/>
          <a:lstStyle/>
          <a:p>
            <a:pPr algn="just"/>
            <a:r>
              <a:rPr lang="pl-PL" dirty="0"/>
              <a:t>„(…) Jakoż wypoczęte i napojone wielbłądy pędziły z szybkością gazeli. Saba pozostał za nimi, ale nie było obawy, by się zabłąkał i nie zjawił się na pierwszym popasie…”</a:t>
            </a:r>
          </a:p>
        </p:txBody>
      </p:sp>
    </p:spTree>
    <p:extLst>
      <p:ext uri="{BB962C8B-B14F-4D97-AF65-F5344CB8AC3E}">
        <p14:creationId xmlns:p14="http://schemas.microsoft.com/office/powerpoint/2010/main" val="42426856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7171"/>
                                        </p:tgtEl>
                                        <p:attrNameLst>
                                          <p:attrName>style.visibility</p:attrName>
                                        </p:attrNameLst>
                                      </p:cBhvr>
                                      <p:to>
                                        <p:strVal val="visible"/>
                                      </p:to>
                                    </p:set>
                                    <p:animEffect transition="in" filter="circle(in)">
                                      <p:cBhvr>
                                        <p:cTn id="33" dur="2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a:t>Żyrafa </a:t>
            </a:r>
          </a:p>
        </p:txBody>
      </p:sp>
      <p:sp>
        <p:nvSpPr>
          <p:cNvPr id="3" name="Symbol zastępczy zawartości 2"/>
          <p:cNvSpPr>
            <a:spLocks noGrp="1"/>
          </p:cNvSpPr>
          <p:nvPr>
            <p:ph idx="1"/>
          </p:nvPr>
        </p:nvSpPr>
        <p:spPr/>
        <p:txBody>
          <a:bodyPr/>
          <a:lstStyle/>
          <a:p>
            <a:pPr algn="just"/>
            <a:r>
              <a:rPr lang="pl-PL" dirty="0"/>
              <a:t>„(…) Prócz słoni spotykano także żyrafy, które ujrzawszy karawanę uciekały pospiesznie ciężkim kłusem kiwając długimi szyjami, jakby były kulawe(…)”</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6966" y="4005065"/>
            <a:ext cx="3283843" cy="19805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97382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fade">
                                      <p:cBhvr>
                                        <p:cTn id="17" dur="1000"/>
                                        <p:tgtEl>
                                          <p:spTgt spid="8194"/>
                                        </p:tgtEl>
                                      </p:cBhvr>
                                    </p:animEffect>
                                    <p:anim calcmode="lin" valueType="num">
                                      <p:cBhvr>
                                        <p:cTn id="18" dur="1000" fill="hold"/>
                                        <p:tgtEl>
                                          <p:spTgt spid="8194"/>
                                        </p:tgtEl>
                                        <p:attrNameLst>
                                          <p:attrName>ppt_x</p:attrName>
                                        </p:attrNameLst>
                                      </p:cBhvr>
                                      <p:tavLst>
                                        <p:tav tm="0">
                                          <p:val>
                                            <p:strVal val="#ppt_x"/>
                                          </p:val>
                                        </p:tav>
                                        <p:tav tm="100000">
                                          <p:val>
                                            <p:strVal val="#ppt_x"/>
                                          </p:val>
                                        </p:tav>
                                      </p:tavLst>
                                    </p:anim>
                                    <p:anim calcmode="lin" valueType="num">
                                      <p:cBhvr>
                                        <p:cTn id="1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58645" y="1268761"/>
            <a:ext cx="6637468" cy="864095"/>
          </a:xfrm>
        </p:spPr>
        <p:txBody>
          <a:bodyPr/>
          <a:lstStyle/>
          <a:p>
            <a:pPr algn="ctr"/>
            <a:r>
              <a:rPr lang="pl-PL" dirty="0"/>
              <a:t>Kot Wobo</a:t>
            </a:r>
          </a:p>
        </p:txBody>
      </p:sp>
      <p:sp>
        <p:nvSpPr>
          <p:cNvPr id="3" name="Symbol zastępczy tekstu 2"/>
          <p:cNvSpPr>
            <a:spLocks noGrp="1"/>
          </p:cNvSpPr>
          <p:nvPr>
            <p:ph type="body" idx="1"/>
          </p:nvPr>
        </p:nvSpPr>
        <p:spPr>
          <a:xfrm>
            <a:off x="899592" y="2132856"/>
            <a:ext cx="7128792" cy="3816424"/>
          </a:xfrm>
        </p:spPr>
        <p:txBody>
          <a:bodyPr>
            <a:noAutofit/>
          </a:bodyPr>
          <a:lstStyle/>
          <a:p>
            <a:pPr marL="342900" indent="-342900" algn="just">
              <a:buFont typeface="Courier New" panose="02070309020205020404" pitchFamily="49" charset="0"/>
              <a:buChar char="o"/>
            </a:pPr>
            <a:r>
              <a:rPr lang="pl-PL" sz="2200" dirty="0">
                <a:solidFill>
                  <a:schemeClr val="tx1"/>
                </a:solidFill>
              </a:rPr>
              <a:t>Kolejnym groźnym przedstawicielem świata fauny jest dziki kot Wobo. Kali tłumaczy, że napada on na murzyńskie wioski, raniąc wielu ludzi, a przez jego spryt, trudno go zabić. Miał zielone oczy, „długie ciało i jeszcze dłuższy ogon, którego koniec poruszał się lekkim kocim ruchem”. Zwierzę szykowało się do napaści na Nel, jednak Staś powalił je celnym strzałem. Jego „psi pysk” może świadczyć, że jest to gepard, choć napadanie na ludzi świadczy, że jest to być może lampart.</a:t>
            </a:r>
          </a:p>
        </p:txBody>
      </p:sp>
    </p:spTree>
    <p:extLst>
      <p:ext uri="{BB962C8B-B14F-4D97-AF65-F5344CB8AC3E}">
        <p14:creationId xmlns:p14="http://schemas.microsoft.com/office/powerpoint/2010/main" val="78597858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rwal sawannowy – Wikipedia, wolna encyklo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0018" y="2302742"/>
            <a:ext cx="4204060" cy="32564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962" y="895586"/>
            <a:ext cx="3771900"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ytuł 3"/>
          <p:cNvSpPr>
            <a:spLocks noGrp="1"/>
          </p:cNvSpPr>
          <p:nvPr>
            <p:ph type="title"/>
          </p:nvPr>
        </p:nvSpPr>
        <p:spPr/>
        <p:txBody>
          <a:bodyPr/>
          <a:lstStyle/>
          <a:p>
            <a:endParaRPr lang="pl-PL" dirty="0"/>
          </a:p>
        </p:txBody>
      </p:sp>
    </p:spTree>
    <p:extLst>
      <p:ext uri="{BB962C8B-B14F-4D97-AF65-F5344CB8AC3E}">
        <p14:creationId xmlns:p14="http://schemas.microsoft.com/office/powerpoint/2010/main" val="369198418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2000"/>
                                        <p:tgtEl>
                                          <p:spTgt spid="2051"/>
                                        </p:tgtEl>
                                      </p:cBhvr>
                                    </p:animEffect>
                                    <p:anim calcmode="lin" valueType="num">
                                      <p:cBhvr>
                                        <p:cTn id="8" dur="2000" fill="hold"/>
                                        <p:tgtEl>
                                          <p:spTgt spid="2051"/>
                                        </p:tgtEl>
                                        <p:attrNameLst>
                                          <p:attrName>ppt_w</p:attrName>
                                        </p:attrNameLst>
                                      </p:cBhvr>
                                      <p:tavLst>
                                        <p:tav tm="0" fmla="#ppt_w*sin(2.5*pi*$)">
                                          <p:val>
                                            <p:fltVal val="0"/>
                                          </p:val>
                                        </p:tav>
                                        <p:tav tm="100000">
                                          <p:val>
                                            <p:fltVal val="1"/>
                                          </p:val>
                                        </p:tav>
                                      </p:tavLst>
                                    </p:anim>
                                    <p:anim calcmode="lin" valueType="num">
                                      <p:cBhvr>
                                        <p:cTn id="9" dur="2000" fill="hold"/>
                                        <p:tgtEl>
                                          <p:spTgt spid="2051"/>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2000"/>
                                        <p:tgtEl>
                                          <p:spTgt spid="2050"/>
                                        </p:tgtEl>
                                      </p:cBhvr>
                                    </p:animEffect>
                                    <p:anim calcmode="lin" valueType="num">
                                      <p:cBhvr>
                                        <p:cTn id="15" dur="2000" fill="hold"/>
                                        <p:tgtEl>
                                          <p:spTgt spid="2050"/>
                                        </p:tgtEl>
                                        <p:attrNameLst>
                                          <p:attrName>ppt_w</p:attrName>
                                        </p:attrNameLst>
                                      </p:cBhvr>
                                      <p:tavLst>
                                        <p:tav tm="0" fmla="#ppt_w*sin(2.5*pi*$)">
                                          <p:val>
                                            <p:fltVal val="0"/>
                                          </p:val>
                                        </p:tav>
                                        <p:tav tm="100000">
                                          <p:val>
                                            <p:fltVal val="1"/>
                                          </p:val>
                                        </p:tav>
                                      </p:tavLst>
                                    </p:anim>
                                    <p:anim calcmode="lin" valueType="num">
                                      <p:cBhvr>
                                        <p:cTn id="16" dur="2000" fill="hold"/>
                                        <p:tgtEl>
                                          <p:spTgt spid="20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                    Wąż</a:t>
            </a:r>
          </a:p>
        </p:txBody>
      </p:sp>
      <p:sp>
        <p:nvSpPr>
          <p:cNvPr id="3" name="Prostokąt 2"/>
          <p:cNvSpPr/>
          <p:nvPr/>
        </p:nvSpPr>
        <p:spPr>
          <a:xfrm>
            <a:off x="1043608" y="2420888"/>
            <a:ext cx="7344816" cy="3785652"/>
          </a:xfrm>
          <a:prstGeom prst="rect">
            <a:avLst/>
          </a:prstGeom>
        </p:spPr>
        <p:txBody>
          <a:bodyPr wrap="square">
            <a:spAutoFit/>
          </a:bodyPr>
          <a:lstStyle/>
          <a:p>
            <a:pPr algn="just"/>
            <a:r>
              <a:rPr lang="pl-PL" sz="2000" dirty="0"/>
              <a:t>„…Lecz po chwili z dolnego wysunął się, jak błyskawica, prawdziwy gospodarz, to jest olbrzymi boa, który trawił widocznie w półśnie resztki ostatniej uczty, i dopiero, gdy dym zakręcił mu w nozdrzach, zbudził się i pomyślał o ratunku. Na widok żelaznego cielska, które, na kształt potwornej sprężyny, wyskoczyło z dymiącej w drzewie czeluści, Staś porwał na ręce Nel i począł z nią uciekać w stronę otwartej dżungli. Ale płaz, sam przerażony, nie myślał ich ścigać, natomiast, wijąc się wśród trawy i rozłożonych pakunków, umykał z niesłychaną szybkością w stronę wąwozu, chcąc skryć się wśród skalnych załamów i rozpadlin. Dzieci ochłonęły…”</a:t>
            </a:r>
          </a:p>
        </p:txBody>
      </p:sp>
    </p:spTree>
    <p:extLst>
      <p:ext uri="{BB962C8B-B14F-4D97-AF65-F5344CB8AC3E}">
        <p14:creationId xmlns:p14="http://schemas.microsoft.com/office/powerpoint/2010/main" val="304402022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ajki do rzutnika - kolekcja baj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268760"/>
            <a:ext cx="6120680" cy="4590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8638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58645" y="1196753"/>
            <a:ext cx="6637468" cy="1440159"/>
          </a:xfrm>
        </p:spPr>
        <p:txBody>
          <a:bodyPr/>
          <a:lstStyle/>
          <a:p>
            <a:pPr algn="ctr"/>
            <a:r>
              <a:rPr lang="pl-PL" dirty="0"/>
              <a:t>Flamingi, Marabuty</a:t>
            </a:r>
          </a:p>
        </p:txBody>
      </p:sp>
      <p:sp>
        <p:nvSpPr>
          <p:cNvPr id="3" name="Symbol zastępczy tekstu 2"/>
          <p:cNvSpPr>
            <a:spLocks noGrp="1"/>
          </p:cNvSpPr>
          <p:nvPr>
            <p:ph type="body" idx="1"/>
          </p:nvPr>
        </p:nvSpPr>
        <p:spPr>
          <a:xfrm>
            <a:off x="1258645" y="2708920"/>
            <a:ext cx="6637467" cy="3078693"/>
          </a:xfrm>
        </p:spPr>
        <p:txBody>
          <a:bodyPr>
            <a:noAutofit/>
          </a:bodyPr>
          <a:lstStyle/>
          <a:p>
            <a:pPr algn="just"/>
            <a:r>
              <a:rPr lang="pl-PL" sz="2400" dirty="0">
                <a:solidFill>
                  <a:schemeClr val="tx1"/>
                </a:solidFill>
              </a:rPr>
              <a:t>Wrażenie na Nel, nad Kanałem Sueskim, robią olbrzymie stada flamingów, zwanych po polsku „czerwonakami”. Wśród innych ptaków, ze względu na swą oryginalność (malownicze upierzenie i imponujący dziób) wyróżniają się tukany, a także marabuty, których nie płoszą nawet wystrzały Stasia”.</a:t>
            </a:r>
          </a:p>
        </p:txBody>
      </p:sp>
    </p:spTree>
    <p:extLst>
      <p:ext uri="{BB962C8B-B14F-4D97-AF65-F5344CB8AC3E}">
        <p14:creationId xmlns:p14="http://schemas.microsoft.com/office/powerpoint/2010/main" val="2070459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609"/>
          <a:stretch/>
        </p:blipFill>
        <p:spPr bwMode="auto">
          <a:xfrm>
            <a:off x="755576" y="1052736"/>
            <a:ext cx="4176464" cy="32896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6804" b="11703"/>
          <a:stretch/>
        </p:blipFill>
        <p:spPr bwMode="auto">
          <a:xfrm>
            <a:off x="4427984" y="2083534"/>
            <a:ext cx="3960440" cy="37217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40691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wipe(down)">
                                      <p:cBhvr>
                                        <p:cTn id="12"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a:t>Źródła</a:t>
            </a:r>
          </a:p>
        </p:txBody>
      </p:sp>
      <p:sp>
        <p:nvSpPr>
          <p:cNvPr id="3" name="Symbol zastępczy zawartości 2"/>
          <p:cNvSpPr>
            <a:spLocks noGrp="1"/>
          </p:cNvSpPr>
          <p:nvPr>
            <p:ph idx="1"/>
          </p:nvPr>
        </p:nvSpPr>
        <p:spPr/>
        <p:txBody>
          <a:bodyPr/>
          <a:lstStyle/>
          <a:p>
            <a:r>
              <a:rPr lang="pl-PL" dirty="0">
                <a:hlinkClick r:id="rId2"/>
              </a:rPr>
              <a:t>https://pl.wikipedia.org/</a:t>
            </a:r>
            <a:r>
              <a:rPr lang="pl-PL" dirty="0"/>
              <a:t> </a:t>
            </a:r>
          </a:p>
          <a:p>
            <a:r>
              <a:rPr lang="pl-PL" dirty="0"/>
              <a:t>Grafika Google</a:t>
            </a:r>
          </a:p>
          <a:p>
            <a:r>
              <a:rPr lang="pl-PL" dirty="0">
                <a:hlinkClick r:id="rId3"/>
              </a:rPr>
              <a:t>Henryk Sienkiewicz, W pustyni i w puszczy : Wolne Lektury</a:t>
            </a:r>
            <a:endParaRPr lang="pl-PL" dirty="0"/>
          </a:p>
        </p:txBody>
      </p:sp>
    </p:spTree>
    <p:extLst>
      <p:ext uri="{BB962C8B-B14F-4D97-AF65-F5344CB8AC3E}">
        <p14:creationId xmlns:p14="http://schemas.microsoft.com/office/powerpoint/2010/main" val="195754691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a:t>Henryk Sieniewicz </a:t>
            </a:r>
          </a:p>
        </p:txBody>
      </p:sp>
      <p:sp>
        <p:nvSpPr>
          <p:cNvPr id="3" name="Symbol zastępczy zawartości 2"/>
          <p:cNvSpPr>
            <a:spLocks noGrp="1"/>
          </p:cNvSpPr>
          <p:nvPr>
            <p:ph idx="1"/>
          </p:nvPr>
        </p:nvSpPr>
        <p:spPr>
          <a:xfrm>
            <a:off x="1043493" y="2323652"/>
            <a:ext cx="4464611" cy="3841652"/>
          </a:xfrm>
        </p:spPr>
        <p:txBody>
          <a:bodyPr>
            <a:normAutofit lnSpcReduction="10000"/>
          </a:bodyPr>
          <a:lstStyle/>
          <a:p>
            <a:pPr algn="just"/>
            <a:r>
              <a:rPr lang="pl-PL" dirty="0"/>
              <a:t>Henryk Adam Aleksander Pius Sienkiewicz herbu Oszyk, (ur. 5 maja 1846 w Woli Okrzejskiej, zm. 15 listopada 1916 w Vevey) – polski nowelista, powieściopisarz i publicysta; laureat Nagrody Nobla w dziedzinie literatury (1905) za całokształt twórczości.</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2310365"/>
            <a:ext cx="2551278" cy="36574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51132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wipe(down)">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3888805"/>
            <a:ext cx="3600400" cy="22502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ytuł 1"/>
          <p:cNvSpPr>
            <a:spLocks noGrp="1"/>
          </p:cNvSpPr>
          <p:nvPr>
            <p:ph type="title"/>
          </p:nvPr>
        </p:nvSpPr>
        <p:spPr>
          <a:xfrm>
            <a:off x="1043608" y="1052736"/>
            <a:ext cx="7024744" cy="1143000"/>
          </a:xfrm>
        </p:spPr>
        <p:txBody>
          <a:bodyPr/>
          <a:lstStyle/>
          <a:p>
            <a:pPr algn="ctr"/>
            <a:r>
              <a:rPr lang="pl-PL" dirty="0"/>
              <a:t>Fauna</a:t>
            </a:r>
          </a:p>
        </p:txBody>
      </p:sp>
      <p:sp>
        <p:nvSpPr>
          <p:cNvPr id="3" name="Symbol zastępczy zawartości 2"/>
          <p:cNvSpPr>
            <a:spLocks noGrp="1"/>
          </p:cNvSpPr>
          <p:nvPr>
            <p:ph idx="1"/>
          </p:nvPr>
        </p:nvSpPr>
        <p:spPr/>
        <p:txBody>
          <a:bodyPr>
            <a:normAutofit/>
          </a:bodyPr>
          <a:lstStyle/>
          <a:p>
            <a:pPr algn="just"/>
            <a:r>
              <a:rPr lang="pl-PL" dirty="0">
                <a:solidFill>
                  <a:srgbClr val="FF0066"/>
                </a:solidFill>
              </a:rPr>
              <a:t> </a:t>
            </a:r>
            <a:r>
              <a:rPr lang="pl-PL" dirty="0">
                <a:solidFill>
                  <a:schemeClr val="tx1">
                    <a:lumMod val="95000"/>
                    <a:lumOff val="5000"/>
                  </a:schemeClr>
                </a:solidFill>
              </a:rPr>
              <a:t>Jest to ogólne określenie na wszystkie gatunki zwierząt na danym obszarze (np. fauna Polski) lub w danym środowisku (fauna sawannowa), a także okresie geologicznym. </a:t>
            </a:r>
          </a:p>
        </p:txBody>
      </p:sp>
    </p:spTree>
    <p:extLst>
      <p:ext uri="{BB962C8B-B14F-4D97-AF65-F5344CB8AC3E}">
        <p14:creationId xmlns:p14="http://schemas.microsoft.com/office/powerpoint/2010/main" val="38075495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barn(inVertical)">
                                      <p:cBhvr>
                                        <p:cTn id="1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3608" y="548680"/>
            <a:ext cx="7024744" cy="1143000"/>
          </a:xfrm>
        </p:spPr>
        <p:txBody>
          <a:bodyPr>
            <a:normAutofit fontScale="90000"/>
          </a:bodyPr>
          <a:lstStyle/>
          <a:p>
            <a:r>
              <a:rPr lang="pl-PL" dirty="0"/>
              <a:t>Fauna „W pustyni i w puszczy”</a:t>
            </a:r>
          </a:p>
        </p:txBody>
      </p:sp>
      <p:sp>
        <p:nvSpPr>
          <p:cNvPr id="3" name="Symbol zastępczy zawartości 2"/>
          <p:cNvSpPr>
            <a:spLocks noGrp="1"/>
          </p:cNvSpPr>
          <p:nvPr>
            <p:ph idx="1"/>
          </p:nvPr>
        </p:nvSpPr>
        <p:spPr>
          <a:xfrm>
            <a:off x="1043493" y="2323653"/>
            <a:ext cx="1872324" cy="1969444"/>
          </a:xfrm>
        </p:spPr>
        <p:txBody>
          <a:bodyPr/>
          <a:lstStyle/>
          <a:p>
            <a:endParaRPr lang="pl-PL"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760099"/>
            <a:ext cx="4099572" cy="23045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5055" y="3717032"/>
            <a:ext cx="4159896" cy="2448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5732" y="1791040"/>
            <a:ext cx="1989219" cy="24482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4239311"/>
            <a:ext cx="3161510" cy="20055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4571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barn(inVertical)">
                                      <p:cBhvr>
                                        <p:cTn id="11" dur="500"/>
                                        <p:tgtEl>
                                          <p:spTgt spid="409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101"/>
                                        </p:tgtEl>
                                        <p:attrNameLst>
                                          <p:attrName>style.visibility</p:attrName>
                                        </p:attrNameLst>
                                      </p:cBhvr>
                                      <p:to>
                                        <p:strVal val="visible"/>
                                      </p:to>
                                    </p:set>
                                    <p:animEffect transition="in" filter="barn(inVertical)">
                                      <p:cBhvr>
                                        <p:cTn id="16" dur="500"/>
                                        <p:tgtEl>
                                          <p:spTgt spid="410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099"/>
                                        </p:tgtEl>
                                        <p:attrNameLst>
                                          <p:attrName>style.visibility</p:attrName>
                                        </p:attrNameLst>
                                      </p:cBhvr>
                                      <p:to>
                                        <p:strVal val="visible"/>
                                      </p:to>
                                    </p:set>
                                    <p:animEffect transition="in" filter="barn(inVertical)">
                                      <p:cBhvr>
                                        <p:cTn id="21" dur="500"/>
                                        <p:tgtEl>
                                          <p:spTgt spid="409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100"/>
                                        </p:tgtEl>
                                        <p:attrNameLst>
                                          <p:attrName>style.visibility</p:attrName>
                                        </p:attrNameLst>
                                      </p:cBhvr>
                                      <p:to>
                                        <p:strVal val="visible"/>
                                      </p:to>
                                    </p:set>
                                    <p:animEffect transition="in" filter="barn(inVertical)">
                                      <p:cBhvr>
                                        <p:cTn id="26"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a:t>Słoń-King </a:t>
            </a:r>
          </a:p>
        </p:txBody>
      </p:sp>
      <p:sp>
        <p:nvSpPr>
          <p:cNvPr id="3" name="Symbol zastępczy zawartości 2"/>
          <p:cNvSpPr>
            <a:spLocks noGrp="1"/>
          </p:cNvSpPr>
          <p:nvPr>
            <p:ph idx="1"/>
          </p:nvPr>
        </p:nvSpPr>
        <p:spPr/>
        <p:txBody>
          <a:bodyPr/>
          <a:lstStyle/>
          <a:p>
            <a:pPr algn="just"/>
            <a:r>
              <a:rPr lang="pl-PL" dirty="0"/>
              <a:t>„(…) Od pierwszej chwili spotkania z dziećmi King - bo takie imię nadała mu Nel - jest dla nich swoistą maskotką, przyjacielem, obrońcą, opiekunem. Gdy zostaje uwolniony przez Stasia z pułapki, w której czekała go śmierć, poddaje się zwiechrznictwu Stasia…”</a:t>
            </a:r>
          </a:p>
        </p:txBody>
      </p:sp>
    </p:spTree>
    <p:extLst>
      <p:ext uri="{BB962C8B-B14F-4D97-AF65-F5344CB8AC3E}">
        <p14:creationId xmlns:p14="http://schemas.microsoft.com/office/powerpoint/2010/main" val="24097981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a:t> </a:t>
            </a:r>
          </a:p>
        </p:txBody>
      </p:sp>
      <p:sp>
        <p:nvSpPr>
          <p:cNvPr id="3" name="Symbol zastępczy zawartości 2"/>
          <p:cNvSpPr>
            <a:spLocks noGrp="1"/>
          </p:cNvSpPr>
          <p:nvPr>
            <p:ph idx="1"/>
          </p:nvPr>
        </p:nvSpPr>
        <p:spPr>
          <a:xfrm>
            <a:off x="971602" y="1268760"/>
            <a:ext cx="3513348" cy="4392488"/>
          </a:xfrm>
        </p:spPr>
        <p:txBody>
          <a:bodyPr>
            <a:noAutofit/>
          </a:bodyPr>
          <a:lstStyle/>
          <a:p>
            <a:pPr algn="just"/>
            <a:r>
              <a:rPr lang="pl-PL" sz="2800" dirty="0"/>
              <a:t>Słoń zawsze chronił Nel i Stasia, w podziękowaniu za jego uwolnienie. Gdy Staś i Nel spotkali się z ojcami, słoń King pozostał w Mombassa.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6436" y="1052623"/>
            <a:ext cx="3583285" cy="47777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88466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circle(in)">
                                      <p:cBhvr>
                                        <p:cTn id="12"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868144" y="2328548"/>
            <a:ext cx="2736304" cy="37087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ytuł 1"/>
          <p:cNvSpPr>
            <a:spLocks noGrp="1"/>
          </p:cNvSpPr>
          <p:nvPr>
            <p:ph type="title"/>
          </p:nvPr>
        </p:nvSpPr>
        <p:spPr>
          <a:xfrm>
            <a:off x="1043608" y="836712"/>
            <a:ext cx="7024744" cy="1045920"/>
          </a:xfrm>
        </p:spPr>
        <p:txBody>
          <a:bodyPr/>
          <a:lstStyle/>
          <a:p>
            <a:pPr algn="ctr"/>
            <a:r>
              <a:rPr lang="pl-PL" dirty="0"/>
              <a:t>Pies- Saba</a:t>
            </a:r>
          </a:p>
        </p:txBody>
      </p:sp>
      <p:sp>
        <p:nvSpPr>
          <p:cNvPr id="3" name="Symbol zastępczy zawartości 2"/>
          <p:cNvSpPr>
            <a:spLocks noGrp="1"/>
          </p:cNvSpPr>
          <p:nvPr>
            <p:ph idx="1"/>
          </p:nvPr>
        </p:nvSpPr>
        <p:spPr>
          <a:xfrm>
            <a:off x="971600" y="1882632"/>
            <a:ext cx="6048672" cy="4102964"/>
          </a:xfrm>
        </p:spPr>
        <p:txBody>
          <a:bodyPr>
            <a:noAutofit/>
          </a:bodyPr>
          <a:lstStyle/>
          <a:p>
            <a:pPr algn="just"/>
            <a:r>
              <a:rPr lang="pl-PL" sz="2200" dirty="0">
                <a:solidFill>
                  <a:schemeClr val="tx1"/>
                </a:solidFill>
              </a:rPr>
              <a:t>Saba (lew) to ukochany pupilek Nel. Dziewczynka dostała go w prezencie gwiazdkowym. Staś i Nel mieli </a:t>
            </a:r>
          </a:p>
          <a:p>
            <a:pPr marL="68580" indent="0" algn="just">
              <a:buNone/>
            </a:pPr>
            <a:r>
              <a:rPr lang="pl-PL" sz="2200" dirty="0">
                <a:solidFill>
                  <a:schemeClr val="tx1"/>
                </a:solidFill>
              </a:rPr>
              <a:t>do niego całkowite zaufanie. </a:t>
            </a:r>
          </a:p>
          <a:p>
            <a:pPr marL="68580" indent="0" algn="just">
              <a:buNone/>
            </a:pPr>
            <a:r>
              <a:rPr lang="pl-PL" sz="2200" dirty="0">
                <a:solidFill>
                  <a:schemeClr val="tx1"/>
                </a:solidFill>
              </a:rPr>
              <a:t>Wiele razy chłopiec zostawiał </a:t>
            </a:r>
          </a:p>
          <a:p>
            <a:pPr marL="68580" indent="0" algn="just">
              <a:buNone/>
            </a:pPr>
            <a:r>
              <a:rPr lang="pl-PL" sz="2200" dirty="0">
                <a:solidFill>
                  <a:schemeClr val="tx1"/>
                </a:solidFill>
              </a:rPr>
              <a:t>swoją małą siostrzyczkę pod opieką</a:t>
            </a:r>
          </a:p>
          <a:p>
            <a:pPr marL="68580" indent="0" algn="just">
              <a:buNone/>
            </a:pPr>
            <a:r>
              <a:rPr lang="pl-PL" sz="2200" dirty="0">
                <a:solidFill>
                  <a:schemeClr val="tx1"/>
                </a:solidFill>
              </a:rPr>
              <a:t>Saby. Ten wierny towarzysz </a:t>
            </a:r>
          </a:p>
          <a:p>
            <a:pPr marL="68580" indent="0" algn="just">
              <a:buNone/>
            </a:pPr>
            <a:r>
              <a:rPr lang="pl-PL" sz="2200" dirty="0">
                <a:solidFill>
                  <a:schemeClr val="tx1"/>
                </a:solidFill>
              </a:rPr>
              <a:t>podróży był ciemno beżowy, a</a:t>
            </a:r>
          </a:p>
          <a:p>
            <a:pPr marL="68580" indent="0" algn="just">
              <a:buNone/>
            </a:pPr>
            <a:r>
              <a:rPr lang="pl-PL" sz="2200" dirty="0">
                <a:solidFill>
                  <a:schemeClr val="tx1"/>
                </a:solidFill>
              </a:rPr>
              <a:t>pysk miał "podpalany". Jego </a:t>
            </a:r>
          </a:p>
          <a:p>
            <a:pPr marL="68580" indent="0" algn="just">
              <a:buNone/>
            </a:pPr>
            <a:r>
              <a:rPr lang="pl-PL" sz="2200" dirty="0">
                <a:solidFill>
                  <a:schemeClr val="tx1"/>
                </a:solidFill>
              </a:rPr>
              <a:t>krótkie uszy zwisały z potężnego łba</a:t>
            </a:r>
            <a:r>
              <a:rPr lang="pl-PL" dirty="0">
                <a:solidFill>
                  <a:schemeClr val="tx1"/>
                </a:solidFill>
              </a:rPr>
              <a:t>. </a:t>
            </a:r>
          </a:p>
        </p:txBody>
      </p:sp>
    </p:spTree>
    <p:extLst>
      <p:ext uri="{BB962C8B-B14F-4D97-AF65-F5344CB8AC3E}">
        <p14:creationId xmlns:p14="http://schemas.microsoft.com/office/powerpoint/2010/main" val="249749810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 calcmode="lin" valueType="num">
                                      <p:cBhvr>
                                        <p:cTn id="3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 calcmode="lin" valueType="num">
                                      <p:cBhvr>
                                        <p:cTn id="3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41" dur="500"/>
                                        <p:tgtEl>
                                          <p:spTgt spid="3">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 calcmode="lin" valueType="num">
                                      <p:cBhvr>
                                        <p:cTn id="4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8" dur="500"/>
                                        <p:tgtEl>
                                          <p:spTgt spid="3">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anim calcmode="lin" valueType="num">
                                      <p:cBhvr>
                                        <p:cTn id="5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4"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55" dur="500"/>
                                        <p:tgtEl>
                                          <p:spTgt spid="3">
                                            <p:txEl>
                                              <p:pRg st="4" end="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3">
                                            <p:txEl>
                                              <p:pRg st="5" end="5"/>
                                            </p:txEl>
                                          </p:spTgt>
                                        </p:tgtEl>
                                        <p:attrNameLst>
                                          <p:attrName>style.visibility</p:attrName>
                                        </p:attrNameLst>
                                      </p:cBhvr>
                                      <p:to>
                                        <p:strVal val="visible"/>
                                      </p:to>
                                    </p:set>
                                    <p:anim calcmode="lin" valueType="num">
                                      <p:cBhvr>
                                        <p:cTn id="60"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61"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62" dur="500"/>
                                        <p:tgtEl>
                                          <p:spTgt spid="3">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3">
                                            <p:txEl>
                                              <p:pRg st="6" end="6"/>
                                            </p:txEl>
                                          </p:spTgt>
                                        </p:tgtEl>
                                        <p:attrNameLst>
                                          <p:attrName>style.visibility</p:attrName>
                                        </p:attrNameLst>
                                      </p:cBhvr>
                                      <p:to>
                                        <p:strVal val="visible"/>
                                      </p:to>
                                    </p:set>
                                    <p:anim calcmode="lin" valueType="num">
                                      <p:cBhvr>
                                        <p:cTn id="67"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68"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69" dur="500"/>
                                        <p:tgtEl>
                                          <p:spTgt spid="3">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3">
                                            <p:txEl>
                                              <p:pRg st="7" end="7"/>
                                            </p:txEl>
                                          </p:spTgt>
                                        </p:tgtEl>
                                        <p:attrNameLst>
                                          <p:attrName>style.visibility</p:attrName>
                                        </p:attrNameLst>
                                      </p:cBhvr>
                                      <p:to>
                                        <p:strVal val="visible"/>
                                      </p:to>
                                    </p:set>
                                    <p:anim calcmode="lin" valueType="num">
                                      <p:cBhvr>
                                        <p:cTn id="74"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75"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76" dur="500"/>
                                        <p:tgtEl>
                                          <p:spTgt spid="3">
                                            <p:txEl>
                                              <p:pRg st="7" end="7"/>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nodeType="clickEffect">
                                  <p:stCondLst>
                                    <p:cond delay="0"/>
                                  </p:stCondLst>
                                  <p:childTnLst>
                                    <p:set>
                                      <p:cBhvr>
                                        <p:cTn id="80" dur="1" fill="hold">
                                          <p:stCondLst>
                                            <p:cond delay="0"/>
                                          </p:stCondLst>
                                        </p:cTn>
                                        <p:tgtEl>
                                          <p:spTgt spid="6146"/>
                                        </p:tgtEl>
                                        <p:attrNameLst>
                                          <p:attrName>style.visibility</p:attrName>
                                        </p:attrNameLst>
                                      </p:cBhvr>
                                      <p:to>
                                        <p:strVal val="visible"/>
                                      </p:to>
                                    </p:set>
                                    <p:anim calcmode="lin" valueType="num">
                                      <p:cBhvr>
                                        <p:cTn id="81" dur="1000" fill="hold"/>
                                        <p:tgtEl>
                                          <p:spTgt spid="6146"/>
                                        </p:tgtEl>
                                        <p:attrNameLst>
                                          <p:attrName>ppt_w</p:attrName>
                                        </p:attrNameLst>
                                      </p:cBhvr>
                                      <p:tavLst>
                                        <p:tav tm="0">
                                          <p:val>
                                            <p:fltVal val="0"/>
                                          </p:val>
                                        </p:tav>
                                        <p:tav tm="100000">
                                          <p:val>
                                            <p:strVal val="#ppt_w"/>
                                          </p:val>
                                        </p:tav>
                                      </p:tavLst>
                                    </p:anim>
                                    <p:anim calcmode="lin" valueType="num">
                                      <p:cBhvr>
                                        <p:cTn id="82" dur="1000" fill="hold"/>
                                        <p:tgtEl>
                                          <p:spTgt spid="6146"/>
                                        </p:tgtEl>
                                        <p:attrNameLst>
                                          <p:attrName>ppt_h</p:attrName>
                                        </p:attrNameLst>
                                      </p:cBhvr>
                                      <p:tavLst>
                                        <p:tav tm="0">
                                          <p:val>
                                            <p:fltVal val="0"/>
                                          </p:val>
                                        </p:tav>
                                        <p:tav tm="100000">
                                          <p:val>
                                            <p:strVal val="#ppt_h"/>
                                          </p:val>
                                        </p:tav>
                                      </p:tavLst>
                                    </p:anim>
                                    <p:anim calcmode="lin" valueType="num">
                                      <p:cBhvr>
                                        <p:cTn id="83" dur="1000" fill="hold"/>
                                        <p:tgtEl>
                                          <p:spTgt spid="6146"/>
                                        </p:tgtEl>
                                        <p:attrNameLst>
                                          <p:attrName>style.rotation</p:attrName>
                                        </p:attrNameLst>
                                      </p:cBhvr>
                                      <p:tavLst>
                                        <p:tav tm="0">
                                          <p:val>
                                            <p:fltVal val="90"/>
                                          </p:val>
                                        </p:tav>
                                        <p:tav tm="100000">
                                          <p:val>
                                            <p:fltVal val="0"/>
                                          </p:val>
                                        </p:tav>
                                      </p:tavLst>
                                    </p:anim>
                                    <p:animEffect transition="in" filter="fade">
                                      <p:cBhvr>
                                        <p:cTn id="84"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3608" y="548680"/>
            <a:ext cx="7024744" cy="1143000"/>
          </a:xfrm>
        </p:spPr>
        <p:txBody>
          <a:bodyPr/>
          <a:lstStyle/>
          <a:p>
            <a:pPr algn="ctr"/>
            <a:r>
              <a:rPr lang="pl-PL" dirty="0"/>
              <a:t>Lew</a:t>
            </a:r>
          </a:p>
        </p:txBody>
      </p:sp>
      <p:sp>
        <p:nvSpPr>
          <p:cNvPr id="3" name="Symbol zastępczy zawartości 2"/>
          <p:cNvSpPr>
            <a:spLocks noGrp="1"/>
          </p:cNvSpPr>
          <p:nvPr>
            <p:ph idx="1"/>
          </p:nvPr>
        </p:nvSpPr>
        <p:spPr>
          <a:xfrm>
            <a:off x="971600" y="1988840"/>
            <a:ext cx="6984776" cy="4104456"/>
          </a:xfrm>
        </p:spPr>
        <p:txBody>
          <a:bodyPr>
            <a:normAutofit lnSpcReduction="10000"/>
          </a:bodyPr>
          <a:lstStyle/>
          <a:p>
            <a:pPr algn="just"/>
            <a:r>
              <a:rPr lang="pl-PL" dirty="0"/>
              <a:t>„…Oto na niewielkiej skale, leżącej w samym środku dość szerokiego w tym miejscu wąwozu, leżał lew.</a:t>
            </a:r>
          </a:p>
          <a:p>
            <a:pPr marL="68580" indent="0" algn="just">
              <a:buNone/>
            </a:pPr>
            <a:r>
              <a:rPr lang="pl-PL" dirty="0"/>
              <a:t>Dzieliło ich od niego najwyżej sto kroków. Potężny zwierz ujrzawszy jeźdźców i konie podniósł się na przednie łapy i począł na nich patrzeć. Nisko stojące już słońce oświecało jego ogromną głowę, kudłate piersi — i w tym czerwonym blasku podobny był do jednego z takich sfinksów, jakie zdobią wejścia do starożytnych świątyń egipskich…”</a:t>
            </a:r>
          </a:p>
          <a:p>
            <a:pPr marL="68580" indent="0">
              <a:buNone/>
            </a:pPr>
            <a:endParaRPr lang="pl-PL" dirty="0"/>
          </a:p>
        </p:txBody>
      </p:sp>
    </p:spTree>
    <p:extLst>
      <p:ext uri="{BB962C8B-B14F-4D97-AF65-F5344CB8AC3E}">
        <p14:creationId xmlns:p14="http://schemas.microsoft.com/office/powerpoint/2010/main" val="31054454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1105907"/>
            <a:ext cx="4320480" cy="3475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420888"/>
            <a:ext cx="4248894" cy="3225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92711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ircle(in)">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3396</TotalTime>
  <Words>661</Words>
  <Application>Microsoft Office PowerPoint</Application>
  <PresentationFormat>Pokaz na ekranie (4:3)</PresentationFormat>
  <Paragraphs>37</Paragraphs>
  <Slides>18</Slides>
  <Notes>0</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18</vt:i4>
      </vt:variant>
    </vt:vector>
  </HeadingPairs>
  <TitlesOfParts>
    <vt:vector size="22" baseType="lpstr">
      <vt:lpstr>Century Gothic</vt:lpstr>
      <vt:lpstr>Courier New</vt:lpstr>
      <vt:lpstr>Wingdings 2</vt:lpstr>
      <vt:lpstr>Austin</vt:lpstr>
      <vt:lpstr>Fauna Afryki </vt:lpstr>
      <vt:lpstr>Henryk Sieniewicz </vt:lpstr>
      <vt:lpstr>Fauna</vt:lpstr>
      <vt:lpstr>Fauna „W pustyni i w puszczy”</vt:lpstr>
      <vt:lpstr>Słoń-King </vt:lpstr>
      <vt:lpstr> </vt:lpstr>
      <vt:lpstr>Pies- Saba</vt:lpstr>
      <vt:lpstr>Lew</vt:lpstr>
      <vt:lpstr>Prezentacja programu PowerPoint</vt:lpstr>
      <vt:lpstr>Wielbłąd</vt:lpstr>
      <vt:lpstr>Żyrafa </vt:lpstr>
      <vt:lpstr>Kot Wobo</vt:lpstr>
      <vt:lpstr>Prezentacja programu PowerPoint</vt:lpstr>
      <vt:lpstr>                    Wąż</vt:lpstr>
      <vt:lpstr>Prezentacja programu PowerPoint</vt:lpstr>
      <vt:lpstr>Flamingi, Marabuty</vt:lpstr>
      <vt:lpstr>Prezentacja programu PowerPoint</vt:lpstr>
      <vt:lpstr>Źródła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Fauna Afryki</dc:title>
  <dc:creator>HP</dc:creator>
  <cp:lastModifiedBy>a1714</cp:lastModifiedBy>
  <cp:revision>23</cp:revision>
  <dcterms:created xsi:type="dcterms:W3CDTF">2021-01-16T10:12:13Z</dcterms:created>
  <dcterms:modified xsi:type="dcterms:W3CDTF">2021-02-14T19:39:40Z</dcterms:modified>
</cp:coreProperties>
</file>